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44">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6858000" cy="9144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80" d="100"/>
          <a:sy n="80" d="100"/>
        </p:scale>
        <p:origin x="-1626" y="390"/>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14350" y="2840568"/>
            <a:ext cx="5829300" cy="1960033"/>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C4FC4AF-667B-4822-9687-6A090E1677EB}" type="datetimeFigureOut">
              <a:rPr lang="ru-RU" smtClean="0"/>
              <a:t>02.10.2017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9EA8B2D-FDA4-4C36-AF6E-E037224096F3}" type="slidenum">
              <a:rPr lang="ru-RU" smtClean="0"/>
              <a:t>‹#›</a:t>
            </a:fld>
            <a:endParaRPr lang="ru-RU"/>
          </a:p>
        </p:txBody>
      </p:sp>
    </p:spTree>
    <p:extLst>
      <p:ext uri="{BB962C8B-B14F-4D97-AF65-F5344CB8AC3E}">
        <p14:creationId xmlns:p14="http://schemas.microsoft.com/office/powerpoint/2010/main" val="4258715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C4FC4AF-667B-4822-9687-6A090E1677EB}" type="datetimeFigureOut">
              <a:rPr lang="ru-RU" smtClean="0"/>
              <a:t>02.10.2017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9EA8B2D-FDA4-4C36-AF6E-E037224096F3}" type="slidenum">
              <a:rPr lang="ru-RU" smtClean="0"/>
              <a:t>‹#›</a:t>
            </a:fld>
            <a:endParaRPr lang="ru-RU"/>
          </a:p>
        </p:txBody>
      </p:sp>
    </p:spTree>
    <p:extLst>
      <p:ext uri="{BB962C8B-B14F-4D97-AF65-F5344CB8AC3E}">
        <p14:creationId xmlns:p14="http://schemas.microsoft.com/office/powerpoint/2010/main" val="31449918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1735" y="5875867"/>
            <a:ext cx="5829300" cy="1816100"/>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C4FC4AF-667B-4822-9687-6A090E1677EB}" type="datetimeFigureOut">
              <a:rPr lang="ru-RU" smtClean="0"/>
              <a:t>02.10.2017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9EA8B2D-FDA4-4C36-AF6E-E037224096F3}" type="slidenum">
              <a:rPr lang="ru-RU" smtClean="0"/>
              <a:t>‹#›</a:t>
            </a:fld>
            <a:endParaRPr lang="ru-RU"/>
          </a:p>
        </p:txBody>
      </p:sp>
    </p:spTree>
    <p:extLst>
      <p:ext uri="{BB962C8B-B14F-4D97-AF65-F5344CB8AC3E}">
        <p14:creationId xmlns:p14="http://schemas.microsoft.com/office/powerpoint/2010/main" val="14401660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257175"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2628900"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C4FC4AF-667B-4822-9687-6A090E1677EB}" type="datetimeFigureOut">
              <a:rPr lang="ru-RU" smtClean="0"/>
              <a:t>02.10.2017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9EA8B2D-FDA4-4C36-AF6E-E037224096F3}" type="slidenum">
              <a:rPr lang="ru-RU" smtClean="0"/>
              <a:t>‹#›</a:t>
            </a:fld>
            <a:endParaRPr lang="ru-RU"/>
          </a:p>
        </p:txBody>
      </p:sp>
    </p:spTree>
    <p:extLst>
      <p:ext uri="{BB962C8B-B14F-4D97-AF65-F5344CB8AC3E}">
        <p14:creationId xmlns:p14="http://schemas.microsoft.com/office/powerpoint/2010/main" val="2381783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366184"/>
            <a:ext cx="6172200" cy="1524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C4FC4AF-667B-4822-9687-6A090E1677EB}" type="datetimeFigureOut">
              <a:rPr lang="ru-RU" smtClean="0"/>
              <a:t>02.10.2017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9EA8B2D-FDA4-4C36-AF6E-E037224096F3}" type="slidenum">
              <a:rPr lang="ru-RU" smtClean="0"/>
              <a:t>‹#›</a:t>
            </a:fld>
            <a:endParaRPr lang="ru-RU"/>
          </a:p>
        </p:txBody>
      </p:sp>
    </p:spTree>
    <p:extLst>
      <p:ext uri="{BB962C8B-B14F-4D97-AF65-F5344CB8AC3E}">
        <p14:creationId xmlns:p14="http://schemas.microsoft.com/office/powerpoint/2010/main" val="5385890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C4FC4AF-667B-4822-9687-6A090E1677EB}" type="datetimeFigureOut">
              <a:rPr lang="ru-RU" smtClean="0"/>
              <a:t>02.10.2017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9EA8B2D-FDA4-4C36-AF6E-E037224096F3}" type="slidenum">
              <a:rPr lang="ru-RU" smtClean="0"/>
              <a:t>‹#›</a:t>
            </a:fld>
            <a:endParaRPr lang="ru-RU"/>
          </a:p>
        </p:txBody>
      </p:sp>
    </p:spTree>
    <p:extLst>
      <p:ext uri="{BB962C8B-B14F-4D97-AF65-F5344CB8AC3E}">
        <p14:creationId xmlns:p14="http://schemas.microsoft.com/office/powerpoint/2010/main" val="32582694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C4FC4AF-667B-4822-9687-6A090E1677EB}" type="datetimeFigureOut">
              <a:rPr lang="ru-RU" smtClean="0"/>
              <a:t>02.10.2017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9EA8B2D-FDA4-4C36-AF6E-E037224096F3}" type="slidenum">
              <a:rPr lang="ru-RU" smtClean="0"/>
              <a:t>‹#›</a:t>
            </a:fld>
            <a:endParaRPr lang="ru-RU"/>
          </a:p>
        </p:txBody>
      </p:sp>
    </p:spTree>
    <p:extLst>
      <p:ext uri="{BB962C8B-B14F-4D97-AF65-F5344CB8AC3E}">
        <p14:creationId xmlns:p14="http://schemas.microsoft.com/office/powerpoint/2010/main" val="8165517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364067"/>
            <a:ext cx="2256235" cy="154940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C4FC4AF-667B-4822-9687-6A090E1677EB}" type="datetimeFigureOut">
              <a:rPr lang="ru-RU" smtClean="0"/>
              <a:t>02.10.2017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9EA8B2D-FDA4-4C36-AF6E-E037224096F3}" type="slidenum">
              <a:rPr lang="ru-RU" smtClean="0"/>
              <a:t>‹#›</a:t>
            </a:fld>
            <a:endParaRPr lang="ru-RU"/>
          </a:p>
        </p:txBody>
      </p:sp>
    </p:spTree>
    <p:extLst>
      <p:ext uri="{BB962C8B-B14F-4D97-AF65-F5344CB8AC3E}">
        <p14:creationId xmlns:p14="http://schemas.microsoft.com/office/powerpoint/2010/main" val="40773611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44216" y="6400800"/>
            <a:ext cx="4114800" cy="755651"/>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C4FC4AF-667B-4822-9687-6A090E1677EB}" type="datetimeFigureOut">
              <a:rPr lang="ru-RU" smtClean="0"/>
              <a:t>02.10.2017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9EA8B2D-FDA4-4C36-AF6E-E037224096F3}" type="slidenum">
              <a:rPr lang="ru-RU" smtClean="0"/>
              <a:t>‹#›</a:t>
            </a:fld>
            <a:endParaRPr lang="ru-RU"/>
          </a:p>
        </p:txBody>
      </p:sp>
    </p:spTree>
    <p:extLst>
      <p:ext uri="{BB962C8B-B14F-4D97-AF65-F5344CB8AC3E}">
        <p14:creationId xmlns:p14="http://schemas.microsoft.com/office/powerpoint/2010/main" val="14560673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C4FC4AF-667B-4822-9687-6A090E1677EB}" type="datetimeFigureOut">
              <a:rPr lang="ru-RU" smtClean="0"/>
              <a:t>02.10.2017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9EA8B2D-FDA4-4C36-AF6E-E037224096F3}" type="slidenum">
              <a:rPr lang="ru-RU" smtClean="0"/>
              <a:t>‹#›</a:t>
            </a:fld>
            <a:endParaRPr lang="ru-RU"/>
          </a:p>
        </p:txBody>
      </p:sp>
    </p:spTree>
    <p:extLst>
      <p:ext uri="{BB962C8B-B14F-4D97-AF65-F5344CB8AC3E}">
        <p14:creationId xmlns:p14="http://schemas.microsoft.com/office/powerpoint/2010/main" val="13716496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3729037" y="488951"/>
            <a:ext cx="1157288" cy="104013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257175" y="488951"/>
            <a:ext cx="3357563" cy="104013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C4FC4AF-667B-4822-9687-6A090E1677EB}" type="datetimeFigureOut">
              <a:rPr lang="ru-RU" smtClean="0"/>
              <a:t>02.10.2017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9EA8B2D-FDA4-4C36-AF6E-E037224096F3}" type="slidenum">
              <a:rPr lang="ru-RU" smtClean="0"/>
              <a:t>‹#›</a:t>
            </a:fld>
            <a:endParaRPr lang="ru-RU"/>
          </a:p>
        </p:txBody>
      </p:sp>
    </p:spTree>
    <p:extLst>
      <p:ext uri="{BB962C8B-B14F-4D97-AF65-F5344CB8AC3E}">
        <p14:creationId xmlns:p14="http://schemas.microsoft.com/office/powerpoint/2010/main" val="13510243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5C4FC4AF-667B-4822-9687-6A090E1677EB}" type="datetimeFigureOut">
              <a:rPr lang="ru-RU" smtClean="0"/>
              <a:t>02.10.2017</a:t>
            </a:fld>
            <a:endParaRPr lang="ru-RU"/>
          </a:p>
        </p:txBody>
      </p:sp>
      <p:sp>
        <p:nvSpPr>
          <p:cNvPr id="5" name="Нижний колонтитул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D9EA8B2D-FDA4-4C36-AF6E-E037224096F3}" type="slidenum">
              <a:rPr lang="ru-RU" smtClean="0"/>
              <a:t>‹#›</a:t>
            </a:fld>
            <a:endParaRPr lang="ru-RU"/>
          </a:p>
        </p:txBody>
      </p:sp>
    </p:spTree>
    <p:extLst>
      <p:ext uri="{BB962C8B-B14F-4D97-AF65-F5344CB8AC3E}">
        <p14:creationId xmlns:p14="http://schemas.microsoft.com/office/powerpoint/2010/main" val="41771818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hyperlink" Target="mailto:jandilda@mail.ru"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a:spLocks noChangeArrowheads="1"/>
          </p:cNvSpPr>
          <p:nvPr/>
        </p:nvSpPr>
        <p:spPr bwMode="auto">
          <a:xfrm>
            <a:off x="1412776" y="1882291"/>
            <a:ext cx="4597412" cy="66172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2200" b="1" i="1" u="none" strike="noStrike" cap="none" normalizeH="0" baseline="0" dirty="0" smtClean="0">
                <a:ln>
                  <a:noFill/>
                </a:ln>
                <a:solidFill>
                  <a:srgbClr val="0F243E"/>
                </a:solidFill>
                <a:effectLst/>
                <a:latin typeface="Arial" pitchFamily="34" charset="0"/>
                <a:ea typeface="Times New Roman" pitchFamily="18" charset="0"/>
                <a:cs typeface="Arial" pitchFamily="34" charset="0"/>
              </a:rPr>
              <a:t>"ЕҢБЕК САҚШЫСЫ" ЖОБАСЫ </a:t>
            </a:r>
            <a:endParaRPr kumimoji="0" lang="ru-RU" sz="1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055" name="Рисунок 1" descr="Описание: D:\Документы\НАУРЫЗ 2014 АИДА\Конкурсы Акимат 2017\типография\trudovye spor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4704" y="2424335"/>
            <a:ext cx="5553075" cy="4086225"/>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a:spLocks noChangeArrowheads="1"/>
          </p:cNvSpPr>
          <p:nvPr/>
        </p:nvSpPr>
        <p:spPr bwMode="auto">
          <a:xfrm>
            <a:off x="1532873" y="6876256"/>
            <a:ext cx="4357218" cy="60016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kk-KZ" sz="2200" b="1" i="1" u="none" strike="noStrike" cap="none" normalizeH="0" baseline="0" dirty="0" smtClean="0">
                <a:ln>
                  <a:noFill/>
                </a:ln>
                <a:solidFill>
                  <a:srgbClr val="0F243E"/>
                </a:solidFill>
                <a:effectLst/>
                <a:latin typeface="Times New Roman" pitchFamily="18" charset="0"/>
                <a:ea typeface="Times New Roman" pitchFamily="18" charset="0"/>
                <a:cs typeface="Times New Roman" pitchFamily="18" charset="0"/>
              </a:rPr>
              <a:t>ПРОЕКТ "ЕҢБЕК САҚШЫСЫ"</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kk-KZ" sz="1400" b="0" i="1"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Алматы 2017</a:t>
            </a:r>
            <a:endParaRPr kumimoji="0" lang="kk-KZ"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5" name="Рисунок 14"/>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30343" y="322107"/>
            <a:ext cx="1303655" cy="1033145"/>
          </a:xfrm>
          <a:prstGeom prst="rect">
            <a:avLst/>
          </a:prstGeom>
          <a:noFill/>
          <a:ln>
            <a:noFill/>
          </a:ln>
        </p:spPr>
      </p:pic>
      <p:pic>
        <p:nvPicPr>
          <p:cNvPr id="16" name="Рисунок 15"/>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61048" y="344332"/>
            <a:ext cx="1088390" cy="1078230"/>
          </a:xfrm>
          <a:prstGeom prst="rect">
            <a:avLst/>
          </a:prstGeom>
          <a:noFill/>
          <a:ln>
            <a:noFill/>
          </a:ln>
        </p:spPr>
      </p:pic>
    </p:spTree>
    <p:extLst>
      <p:ext uri="{BB962C8B-B14F-4D97-AF65-F5344CB8AC3E}">
        <p14:creationId xmlns:p14="http://schemas.microsoft.com/office/powerpoint/2010/main" val="220168254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80728" y="3131840"/>
            <a:ext cx="5098876" cy="2616101"/>
          </a:xfrm>
          <a:prstGeom prst="rect">
            <a:avLst/>
          </a:prstGeom>
        </p:spPr>
        <p:txBody>
          <a:bodyPr wrap="square">
            <a:spAutoFit/>
          </a:bodyPr>
          <a:lstStyle/>
          <a:p>
            <a:pPr algn="ctr"/>
            <a:r>
              <a:rPr lang="kk-KZ" i="1" dirty="0">
                <a:latin typeface="Times New Roman" pitchFamily="18" charset="0"/>
                <a:cs typeface="Times New Roman" pitchFamily="18" charset="0"/>
              </a:rPr>
              <a:t> </a:t>
            </a:r>
            <a:endParaRPr lang="ru-RU" b="1" dirty="0">
              <a:latin typeface="Times New Roman" pitchFamily="18" charset="0"/>
              <a:cs typeface="Times New Roman" pitchFamily="18" charset="0"/>
            </a:endParaRPr>
          </a:p>
          <a:p>
            <a:pPr algn="ctr"/>
            <a:r>
              <a:rPr lang="kk-KZ" sz="1600" i="1" dirty="0">
                <a:latin typeface="Times New Roman" pitchFamily="18" charset="0"/>
                <a:cs typeface="Times New Roman" pitchFamily="18" charset="0"/>
              </a:rPr>
              <a:t>Алматы қаласы  Ішкі саясат басқармасының</a:t>
            </a:r>
            <a:endParaRPr lang="ru-RU" sz="1600" b="1" dirty="0">
              <a:latin typeface="Times New Roman" pitchFamily="18" charset="0"/>
              <a:cs typeface="Times New Roman" pitchFamily="18" charset="0"/>
            </a:endParaRPr>
          </a:p>
          <a:p>
            <a:pPr algn="ctr"/>
            <a:r>
              <a:rPr lang="kk-KZ" sz="1600" i="1" dirty="0">
                <a:latin typeface="Times New Roman" pitchFamily="18" charset="0"/>
                <a:cs typeface="Times New Roman" pitchFamily="18" charset="0"/>
              </a:rPr>
              <a:t>мемлекеттік әлеуметтік тапсырысы бойынша</a:t>
            </a:r>
            <a:endParaRPr lang="ru-RU" sz="1600" b="1" dirty="0">
              <a:latin typeface="Times New Roman" pitchFamily="18" charset="0"/>
              <a:cs typeface="Times New Roman" pitchFamily="18" charset="0"/>
            </a:endParaRPr>
          </a:p>
          <a:p>
            <a:pPr algn="ctr"/>
            <a:r>
              <a:rPr lang="kk-KZ" sz="1600" i="1" dirty="0">
                <a:latin typeface="Times New Roman" pitchFamily="18" charset="0"/>
                <a:cs typeface="Times New Roman" pitchFamily="18" charset="0"/>
              </a:rPr>
              <a:t>"Халықаралық құқық қорғау орталығы" ҚБ</a:t>
            </a:r>
            <a:endParaRPr lang="ru-RU" sz="1600" dirty="0">
              <a:latin typeface="Times New Roman" pitchFamily="18" charset="0"/>
              <a:cs typeface="Times New Roman" pitchFamily="18" charset="0"/>
            </a:endParaRPr>
          </a:p>
          <a:p>
            <a:pPr algn="ctr"/>
            <a:r>
              <a:rPr lang="kk-KZ" sz="1600" dirty="0">
                <a:latin typeface="Times New Roman" pitchFamily="18" charset="0"/>
                <a:cs typeface="Times New Roman" pitchFamily="18" charset="0"/>
              </a:rPr>
              <a:t> </a:t>
            </a:r>
            <a:endParaRPr lang="ru-RU" sz="1600" dirty="0">
              <a:latin typeface="Times New Roman" pitchFamily="18" charset="0"/>
              <a:cs typeface="Times New Roman" pitchFamily="18" charset="0"/>
            </a:endParaRPr>
          </a:p>
          <a:p>
            <a:pPr algn="ctr"/>
            <a:r>
              <a:rPr lang="kk-KZ" sz="1600" dirty="0">
                <a:latin typeface="Times New Roman" pitchFamily="18" charset="0"/>
                <a:cs typeface="Times New Roman" pitchFamily="18" charset="0"/>
              </a:rPr>
              <a:t> </a:t>
            </a:r>
            <a:endParaRPr lang="ru-RU" sz="1600" dirty="0">
              <a:latin typeface="Times New Roman" pitchFamily="18" charset="0"/>
              <a:cs typeface="Times New Roman" pitchFamily="18" charset="0"/>
            </a:endParaRPr>
          </a:p>
          <a:p>
            <a:pPr algn="ctr"/>
            <a:r>
              <a:rPr lang="kk-KZ" sz="1600" i="1" dirty="0">
                <a:latin typeface="Times New Roman" pitchFamily="18" charset="0"/>
                <a:cs typeface="Times New Roman" pitchFamily="18" charset="0"/>
              </a:rPr>
              <a:t>ОО "Международный правозащитный центр"</a:t>
            </a:r>
            <a:br>
              <a:rPr lang="kk-KZ" sz="1600" i="1" dirty="0">
                <a:latin typeface="Times New Roman" pitchFamily="18" charset="0"/>
                <a:cs typeface="Times New Roman" pitchFamily="18" charset="0"/>
              </a:rPr>
            </a:br>
            <a:r>
              <a:rPr lang="kk-KZ" sz="1600" i="1" dirty="0">
                <a:latin typeface="Times New Roman" pitchFamily="18" charset="0"/>
                <a:cs typeface="Times New Roman" pitchFamily="18" charset="0"/>
              </a:rPr>
              <a:t>по государственному социальному заказу</a:t>
            </a:r>
            <a:endParaRPr lang="ru-RU" sz="1600" b="1" dirty="0">
              <a:latin typeface="Times New Roman" pitchFamily="18" charset="0"/>
              <a:cs typeface="Times New Roman" pitchFamily="18" charset="0"/>
            </a:endParaRPr>
          </a:p>
          <a:p>
            <a:pPr algn="ctr"/>
            <a:r>
              <a:rPr lang="kk-KZ" sz="1600" i="1" dirty="0">
                <a:latin typeface="Times New Roman" pitchFamily="18" charset="0"/>
                <a:cs typeface="Times New Roman" pitchFamily="18" charset="0"/>
              </a:rPr>
              <a:t>Управления внутренней политики</a:t>
            </a:r>
            <a:endParaRPr lang="ru-RU" sz="1600" b="1" dirty="0">
              <a:latin typeface="Times New Roman" pitchFamily="18" charset="0"/>
              <a:cs typeface="Times New Roman" pitchFamily="18" charset="0"/>
            </a:endParaRPr>
          </a:p>
          <a:p>
            <a:pPr algn="ctr"/>
            <a:r>
              <a:rPr lang="kk-KZ" sz="1600" i="1" dirty="0">
                <a:latin typeface="Times New Roman" pitchFamily="18" charset="0"/>
                <a:cs typeface="Times New Roman" pitchFamily="18" charset="0"/>
              </a:rPr>
              <a:t>города Алматы</a:t>
            </a:r>
            <a:endParaRPr lang="ru-RU" sz="1600" b="1" dirty="0">
              <a:latin typeface="Times New Roman" pitchFamily="18" charset="0"/>
              <a:cs typeface="Times New Roman" pitchFamily="18" charset="0"/>
            </a:endParaRPr>
          </a:p>
        </p:txBody>
      </p:sp>
    </p:spTree>
    <p:extLst>
      <p:ext uri="{BB962C8B-B14F-4D97-AF65-F5344CB8AC3E}">
        <p14:creationId xmlns:p14="http://schemas.microsoft.com/office/powerpoint/2010/main" val="37477919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72800" y="755576"/>
            <a:ext cx="6408712" cy="8217634"/>
          </a:xfrm>
          <a:prstGeom prst="rect">
            <a:avLst/>
          </a:prstGeom>
        </p:spPr>
        <p:txBody>
          <a:bodyPr wrap="square">
            <a:spAutoFit/>
          </a:bodyPr>
          <a:lstStyle/>
          <a:p>
            <a:pPr algn="ctr"/>
            <a:r>
              <a:rPr lang="kk-KZ" sz="1200" b="1" i="1" dirty="0">
                <a:latin typeface="Times New Roman" pitchFamily="18" charset="0"/>
                <a:cs typeface="Times New Roman" pitchFamily="18" charset="0"/>
              </a:rPr>
              <a:t>Еңбек шартын жасау</a:t>
            </a:r>
            <a:endParaRPr lang="ru-RU" sz="1200" dirty="0">
              <a:latin typeface="Times New Roman" pitchFamily="18" charset="0"/>
              <a:cs typeface="Times New Roman" pitchFamily="18" charset="0"/>
            </a:endParaRPr>
          </a:p>
          <a:p>
            <a:pPr algn="ctr"/>
            <a:r>
              <a:rPr lang="kk-KZ" sz="1200" i="1" dirty="0">
                <a:latin typeface="Times New Roman" pitchFamily="18" charset="0"/>
                <a:cs typeface="Times New Roman" pitchFamily="18" charset="0"/>
              </a:rPr>
              <a:t>(ҚР Еңбек кодексінің 21, 28, 33, 36 баптары)</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Еңбек қатынастары екі данада жазбаша түрде жасалып және тараптармен қол қойылатын еңбек шарты негізінде туындайды. Шарт бір-бір данадан жұмыскерде және жұмыс берушіде сақталады.</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Тұлға шарт жасалғаннан кейін ғана жұмысқа жіберілуі мүмкін. Жұмыс берушінің кінәсінен еңбек шарты болмаған немесе рәсімделмеген жағдайда ол белгіленген тәртіпте жауапкершілікке тартылады. Бұл ретте еңбек қатынастары жұмыскер жұмысқа кіріскен күннен бастап туындаған болып есептеледі. </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a:t>
            </a:r>
            <a:endParaRPr lang="ru-RU" sz="1200" dirty="0">
              <a:latin typeface="Times New Roman" pitchFamily="18" charset="0"/>
              <a:cs typeface="Times New Roman" pitchFamily="18" charset="0"/>
            </a:endParaRPr>
          </a:p>
          <a:p>
            <a:r>
              <a:rPr lang="kk-KZ" sz="1200" b="1" dirty="0">
                <a:latin typeface="Times New Roman" pitchFamily="18" charset="0"/>
                <a:cs typeface="Times New Roman" pitchFamily="18" charset="0"/>
              </a:rPr>
              <a:t>Еңбек шартында келесілер қамтылуы тиіс:</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тараптардың деректемелері;</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еңбек қызметтерінің өзін;</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жұмыстың орындалу орны және шарт мерзімі;</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жұмыстың басталу күні;</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жұмыс уақыты мен демалыс тәртібі;</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еңбек ақысының көлемі;</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еңбек шартының мінездемесі, кепілдіктер және жеңілдіктер;</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жұмыскер мен жұмыс берушінің құқықтары және міндеттері;</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еңбек шартын өзгертудің және тоқтатудың тәртібі;</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тараптардың жауапкершілігі;</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жасалу күні және нөмірі.</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Еңбек шартын жасасқанда еңбек шартында сынақ мерзімінің шарттары көрсетілуі мүмкін, ол еңбек өтіліне қосылады және үш айдан аспауы керек.</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a:t>
            </a:r>
            <a:endParaRPr lang="ru-RU" sz="1200" dirty="0">
              <a:latin typeface="Times New Roman" pitchFamily="18" charset="0"/>
              <a:cs typeface="Times New Roman" pitchFamily="18" charset="0"/>
            </a:endParaRPr>
          </a:p>
          <a:p>
            <a:pPr algn="ctr"/>
            <a:r>
              <a:rPr lang="kk-KZ" sz="1200" b="1" i="1" dirty="0">
                <a:latin typeface="Times New Roman" pitchFamily="18" charset="0"/>
                <a:cs typeface="Times New Roman" pitchFamily="18" charset="0"/>
              </a:rPr>
              <a:t>Жұмыскердің және жұмыс берушінің құқықтары мен міндеттері</a:t>
            </a:r>
            <a:endParaRPr lang="ru-RU" sz="1200" dirty="0">
              <a:latin typeface="Times New Roman" pitchFamily="18" charset="0"/>
              <a:cs typeface="Times New Roman" pitchFamily="18" charset="0"/>
            </a:endParaRPr>
          </a:p>
          <a:p>
            <a:pPr algn="ctr"/>
            <a:r>
              <a:rPr lang="kk-KZ" sz="1200" i="1" dirty="0">
                <a:latin typeface="Times New Roman" pitchFamily="18" charset="0"/>
                <a:cs typeface="Times New Roman" pitchFamily="18" charset="0"/>
              </a:rPr>
              <a:t>(ҚР Еңбек кодексінің 22, 23 баптары)</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a:t>
            </a:r>
            <a:r>
              <a:rPr lang="kk-KZ" sz="1200" b="1" dirty="0">
                <a:latin typeface="Times New Roman" pitchFamily="18" charset="0"/>
                <a:cs typeface="Times New Roman" pitchFamily="18" charset="0"/>
              </a:rPr>
              <a:t>Жұмыскер мыналарға құқылы:</a:t>
            </a:r>
            <a:endParaRPr lang="ru-RU" sz="1200" dirty="0">
              <a:latin typeface="Times New Roman" pitchFamily="18" charset="0"/>
              <a:cs typeface="Times New Roman" pitchFamily="18" charset="0"/>
            </a:endParaRPr>
          </a:p>
          <a:p>
            <a:r>
              <a:rPr lang="kk-KZ" sz="1200" b="1" dirty="0">
                <a:latin typeface="Times New Roman" pitchFamily="18" charset="0"/>
                <a:cs typeface="Times New Roman" pitchFamily="18" charset="0"/>
              </a:rPr>
              <a:t>	</a:t>
            </a:r>
            <a:r>
              <a:rPr lang="kk-KZ" sz="1200" dirty="0">
                <a:latin typeface="Times New Roman" pitchFamily="18" charset="0"/>
                <a:cs typeface="Times New Roman" pitchFamily="18" charset="0"/>
              </a:rPr>
              <a:t>еңбек шартын жасау, өзгерту, толықтыру, тоқтату және бұзу,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жұмыс берушіден келісімшарттарын орындауын талап ету;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еңбек қауіпсіздігі және қорғалуы;</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еңбек шартының жағдайы және еңбектің қорғалуы туралы толық және расталған ақпарат алу;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айлық жалақының уақытылы және толық көлемде төленуі;</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демалыс, соның ішінде жыл сайынғы еңбек демалысы;</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бірігу, кәсіподақ құруға, сондай-ақ оған мүшелікке құқық;</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ұжымдық келіссөздерге және ұжымдық шарт жобасын жасауға, сондай-ақ ұжымдық түрде қол қойылған шартпен танысуға өзінің өкілдері арқылы қатысу;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еңбек міндеттемелерін орындау барысында денсаулығына келтірілген залалды өтеу;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міндетті әлеуметтік сақтандыру және еңбек міндеттемелерін орындау барысындағы жазатайым оқиғалардан сақтандыру;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кепілдіктер және өтемақылар;</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құқықтары мен заңды мүдделерін қорғау;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тең еңбекке ешқандай кемсітушіліксіз тең ақы;</a:t>
            </a:r>
            <a:endParaRPr lang="ru-RU" sz="1200" dirty="0">
              <a:latin typeface="Times New Roman" pitchFamily="18" charset="0"/>
              <a:cs typeface="Times New Roman" pitchFamily="18" charset="0"/>
            </a:endParaRPr>
          </a:p>
        </p:txBody>
      </p:sp>
    </p:spTree>
    <p:extLst>
      <p:ext uri="{BB962C8B-B14F-4D97-AF65-F5344CB8AC3E}">
        <p14:creationId xmlns:p14="http://schemas.microsoft.com/office/powerpoint/2010/main" val="13171905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9147" y="251520"/>
            <a:ext cx="6626027" cy="7663636"/>
          </a:xfrm>
          <a:prstGeom prst="rect">
            <a:avLst/>
          </a:prstGeom>
        </p:spPr>
        <p:txBody>
          <a:bodyPr wrap="square">
            <a:spAutoFit/>
          </a:bodyPr>
          <a:lstStyle/>
          <a:p>
            <a:r>
              <a:rPr lang="kk-KZ" sz="1200" dirty="0">
                <a:latin typeface="Times New Roman" pitchFamily="18" charset="0"/>
                <a:cs typeface="Times New Roman" pitchFamily="18" charset="0"/>
              </a:rPr>
              <a:t>жекелеген еңбек дауларын шешу үшін келісім комиссиясына және сотқа жүгіну;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еңбекті қорғау және еңбек қауіпсіздігі талаптарына сәйкес жабдықталған жұмыс орны;</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жекелеген және ұжымдық қорғаныс құралдарымен, арнайы киіммен жабдықтау;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денсаулығына немесе өміріне қауіп төндіретін ахуал туындағанда жұмысты орындаудан бас тарту, бұл туралы тікелей жетекшіге немесе жұмыс берушінің өкіліне хабарлау;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жұмыс орнындағы еңбекті қорғау және еңбек қауіпсіздігі шарттарына зерттеу жүргізу, сондай-ақ еңбек шарттарын, қорғалуын және қауіпсіздігін жақсартумен байланысты мәселелерді тексеру және қарау үшін өкілді қатысуға еңбек бойынша уәкілетті органға жүгіну;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жұмыс берушінің әрекетіне (әрекетсіздігіне) шағымдану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еңбекақыны біліктілігіне, еңбектің күрделілігіне, көлемі мен орындалған жұмыс сапасына, сондай-ақ еңбек шартына сәйкес төлеу;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жекелеген және ұжымдық еңбек дауларын ереуілге құқығын қоса отырып шешу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жұмыс берушіде сақтаулы тұрған жеке мәліметтерінің қорғалуын қамтамасыз ету.</a:t>
            </a:r>
            <a:endParaRPr lang="ru-RU" sz="1200" dirty="0">
              <a:latin typeface="Times New Roman" pitchFamily="18" charset="0"/>
              <a:cs typeface="Times New Roman" pitchFamily="18" charset="0"/>
            </a:endParaRPr>
          </a:p>
          <a:p>
            <a:r>
              <a:rPr lang="kk-KZ" sz="1200" b="1" dirty="0">
                <a:latin typeface="Times New Roman" pitchFamily="18" charset="0"/>
                <a:cs typeface="Times New Roman" pitchFamily="18" charset="0"/>
              </a:rPr>
              <a:t> </a:t>
            </a:r>
            <a:endParaRPr lang="ru-RU" sz="1200" dirty="0">
              <a:latin typeface="Times New Roman" pitchFamily="18" charset="0"/>
              <a:cs typeface="Times New Roman" pitchFamily="18" charset="0"/>
            </a:endParaRPr>
          </a:p>
          <a:p>
            <a:r>
              <a:rPr lang="kk-KZ" sz="1200" b="1" dirty="0">
                <a:latin typeface="Times New Roman" pitchFamily="18" charset="0"/>
                <a:cs typeface="Times New Roman" pitchFamily="18" charset="0"/>
              </a:rPr>
              <a:t>Жұмыскер міндетті:</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еңбек міндеттемелерін орындауға және еңбек тәртібін сақтауға;</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еңбекті қорғау және қауіпсіздік бойынша талаптарды сақтауға,</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жұмыс беруші мен жұмыскерлердің мүлкіне абай болуға;</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адамдардың денсаулығы мен өміріне қауіп төндіретін жағдай туындаса, сондай-ақ жұмыс беруші мен жұмыскерлер мүлкінің сақталуы, жұмыстың тоқтап қалуытуралы жұмыс берушіге хабарлауға;</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мемлекеттік құпияға, қызметтік, коммерциялық құпияға ие мәліметтерді жарияламауға;</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жұмыс берушіге келтірілген шығынды өтеуге.</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Жұмыскер Еңбек Кодекспен қарастырылған өзге де құқықтарға ие және басқа да міндеттерді орындайды.</a:t>
            </a:r>
            <a:endParaRPr lang="ru-RU" sz="1200" dirty="0">
              <a:latin typeface="Times New Roman" pitchFamily="18" charset="0"/>
              <a:cs typeface="Times New Roman" pitchFamily="18" charset="0"/>
            </a:endParaRPr>
          </a:p>
          <a:p>
            <a:r>
              <a:rPr lang="kk-KZ" sz="1200" b="1" dirty="0">
                <a:latin typeface="Times New Roman" pitchFamily="18" charset="0"/>
                <a:cs typeface="Times New Roman" pitchFamily="18" charset="0"/>
              </a:rPr>
              <a:t> </a:t>
            </a:r>
            <a:endParaRPr lang="ru-RU" sz="1200" dirty="0">
              <a:latin typeface="Times New Roman" pitchFamily="18" charset="0"/>
              <a:cs typeface="Times New Roman" pitchFamily="18" charset="0"/>
            </a:endParaRPr>
          </a:p>
          <a:p>
            <a:r>
              <a:rPr lang="kk-KZ" sz="1200" b="1" dirty="0">
                <a:latin typeface="Times New Roman" pitchFamily="18" charset="0"/>
                <a:cs typeface="Times New Roman" pitchFamily="18" charset="0"/>
              </a:rPr>
              <a:t>Жұмыс беруші мыналарға құқылы:</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жұмысқа қабылдау барысында таңдау еркіндігіне;</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жұмыскерлермен жасалған еңбек шарттарын өзгерту, толықтыру, тоқтату және бұзуға;</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актілер шығаруға;</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өзінің құқықтары мен мүдделерін қорғауға және өкілдік ету мақсатында бірлестік құруға және кіруге;</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жұмыскерлерден шарттарды, еңбек тәртібінің ережелерін және жұмыс берушінің басқа да актілерін орындауын талап етуге;</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жұмыскерлерді көтермелеуге, тәртіптік жаза қолдануға, жұмыскерлерді материалдық жауапкершілікке тартуға;</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еңбек міндеттемелерін орындау барысында жұмыскер келтірген залалды өтеуге;</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өзінің құқықтары мен мүдделерін қорғау мақсатында сотқа жүгінуге;</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жұмыскерге сынақ мерзімін белгілеуге;</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жұмыскерлердің кәсіби даярлығын, қайта даярлауды және олардың біліктілігін көтеруді қамтамасыз етуге;</a:t>
            </a:r>
            <a:endParaRPr lang="ru-RU" sz="1200" dirty="0">
              <a:latin typeface="Times New Roman" pitchFamily="18" charset="0"/>
              <a:cs typeface="Times New Roman" pitchFamily="18" charset="0"/>
            </a:endParaRPr>
          </a:p>
        </p:txBody>
      </p:sp>
    </p:spTree>
    <p:extLst>
      <p:ext uri="{BB962C8B-B14F-4D97-AF65-F5344CB8AC3E}">
        <p14:creationId xmlns:p14="http://schemas.microsoft.com/office/powerpoint/2010/main" val="29719108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8640" y="179512"/>
            <a:ext cx="6552728" cy="7663636"/>
          </a:xfrm>
          <a:prstGeom prst="rect">
            <a:avLst/>
          </a:prstGeom>
        </p:spPr>
        <p:txBody>
          <a:bodyPr wrap="square">
            <a:spAutoFit/>
          </a:bodyPr>
          <a:lstStyle/>
          <a:p>
            <a:r>
              <a:rPr lang="kk-KZ" sz="1200" dirty="0">
                <a:latin typeface="Times New Roman" pitchFamily="18" charset="0"/>
                <a:cs typeface="Times New Roman" pitchFamily="18" charset="0"/>
              </a:rPr>
              <a:t>жұмыскердің оқуына байланысты келген шығынды өтеуге;</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жекелеген еңбек дауларын шешу үшін келісім комиссиясына және сотқа жүгінуге.</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a:t>
            </a:r>
            <a:endParaRPr lang="ru-RU" sz="1200" dirty="0">
              <a:latin typeface="Times New Roman" pitchFamily="18" charset="0"/>
              <a:cs typeface="Times New Roman" pitchFamily="18" charset="0"/>
            </a:endParaRPr>
          </a:p>
          <a:p>
            <a:r>
              <a:rPr lang="kk-KZ" sz="1200" b="1" dirty="0">
                <a:latin typeface="Times New Roman" pitchFamily="18" charset="0"/>
                <a:cs typeface="Times New Roman" pitchFamily="18" charset="0"/>
              </a:rPr>
              <a:t>Жұмыс берушінің міндеттері:</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еңбек заңнамасының, келісімнің, ұжымдық, еңбек шартының, олармен берілген актілердің талаптарын сақтау;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жұмысқа қабылдау барысында жұмыскерлермен еңбек шартын жасау;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жұмысқа қабылдау барысында еңбек шартын жасауға керекті құжаттарды талап ету;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жұмыскерге еңбек шартымен уағдаласқан жұмысты ұсыну;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жұмыскерге айлық жалақыны және басқа төлемдерді уақытылы және толық көлемде төлеу;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жұмыскерді еңбек тәртібінің ережелерімен, жұмыскердің басқа да актілерімен таныстыру;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жұмыскерлер өкілдерінің ұсынысын қарастыру және оларға толық әрі расталған ақпарат беру;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ұжымдық келіссөздер жүргізу, ұжымдық шарт жасау;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жұмыскерлердің еңбек жағдайын қамтамасыз ету;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жұмыскерлерді жабдықпен, құралдармен, техникалық құжаттамамен және еңбек міндеттерін атқару үшін қажетті өзге де құралдармен өз қаражаты есебінен қамтамасыз ету;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уәкілетті органға жұмыспен қамту мәселесі бойынша ақпарат беру;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мемлекеттік еңбек инспекторының ұйғарымын орындау;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жұмыскердің өміріне, денсаулығына қауіп төнген жағдайда жұмысты тоқтату;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жұмыскерлердің міндетті әлеуметтік сақтандыруын жүзеге асыру;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жұмыскерді еңбек міндеттерін орындау барысында туындайтын қайғылы жағдайлардан сақтандыру;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жұмыскерге жыл сайынғы ақылы еңбек демалысын беру;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жұмыскерлердің еңбек қызметін растайтын құжаттардың және оларды зейнетақымен қамсыздандыруға арналған ақшаны ұстап қалу мен аудару туралы мәліметтердің сақталуын және мемлекеттік мұрағатқа тапсырылуын қамтамасыз ету;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жұмыскерге зиянды және (немесе) қауіпті еңбек жағдайлары мен кәсіптік аурудың болу мүмкіндігі туралы ескерту;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жұмыс орындары мен технологиялық процестерде тәуекелдердіңалдын алубойынша шаралар қолдану, өндірістік және ғылыми-техникалық прогресті ескере отырып профилактикалық жұмыстар жүргізу;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жұмыс уақытының есебін жүргізу;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еңбек (қызметтік) міндеттерін орындау барысында жұмыскердің өмірі мен денсаулығына келтірілген залалды өтеу;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еңбек жөнiндегi уәкiлеттi мемлекеттiк органның лауазымды тұлғасын, жұмыскерлердің өкiлдерiн, еңбектi қорғау жөнiндегi техникалық инспекторларды тексерістер жүргізуге, еңбек қызметімен байланысты жазатайым оқиғаларды және кәсiптiк ауруларды тергеуге кедергiсiз жiберу;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тізілімнің және жұмыс берушімен айқындалған басқа да құжаттардың жүргізілуін қамтамасыз ету;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жұмыскердің жеке мәліметтерін жинақтау, өңдеу және қорғауды жүзеге асыру;</a:t>
            </a:r>
            <a:endParaRPr lang="ru-RU" sz="1200" dirty="0">
              <a:latin typeface="Times New Roman" pitchFamily="18" charset="0"/>
              <a:cs typeface="Times New Roman" pitchFamily="18" charset="0"/>
            </a:endParaRPr>
          </a:p>
        </p:txBody>
      </p:sp>
    </p:spTree>
    <p:extLst>
      <p:ext uri="{BB962C8B-B14F-4D97-AF65-F5344CB8AC3E}">
        <p14:creationId xmlns:p14="http://schemas.microsoft.com/office/powerpoint/2010/main" val="356929760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8640" y="251520"/>
            <a:ext cx="6480720" cy="7848302"/>
          </a:xfrm>
          <a:prstGeom prst="rect">
            <a:avLst/>
          </a:prstGeom>
        </p:spPr>
        <p:txBody>
          <a:bodyPr wrap="square">
            <a:spAutoFit/>
          </a:bodyPr>
          <a:lstStyle/>
          <a:p>
            <a:r>
              <a:rPr lang="kk-KZ" sz="1200" dirty="0">
                <a:latin typeface="Times New Roman" pitchFamily="18" charset="0"/>
                <a:cs typeface="Times New Roman" pitchFamily="18" charset="0"/>
              </a:rPr>
              <a:t>еңбектің қорғалуы және қауіпсіздігі бойынша ішкі бақылауды жүзеге асыру.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Жұмыс беруші Еңбек Кодекспен қарастырылған өзге де құқықтарға ие және басқа да міндеттерді орындайды.</a:t>
            </a:r>
            <a:endParaRPr lang="ru-RU" sz="1200" dirty="0">
              <a:latin typeface="Times New Roman" pitchFamily="18" charset="0"/>
              <a:cs typeface="Times New Roman" pitchFamily="18" charset="0"/>
            </a:endParaRPr>
          </a:p>
          <a:p>
            <a:pPr algn="ctr"/>
            <a:r>
              <a:rPr lang="kk-KZ" sz="1200" b="1" i="1" dirty="0">
                <a:latin typeface="Times New Roman" pitchFamily="18" charset="0"/>
                <a:cs typeface="Times New Roman" pitchFamily="18" charset="0"/>
              </a:rPr>
              <a:t>Жұмыс уақыты және еңбекақы төлеу.</a:t>
            </a:r>
            <a:endParaRPr lang="ru-RU" sz="1200" dirty="0">
              <a:latin typeface="Times New Roman" pitchFamily="18" charset="0"/>
              <a:cs typeface="Times New Roman" pitchFamily="18" charset="0"/>
            </a:endParaRPr>
          </a:p>
          <a:p>
            <a:pPr algn="ctr"/>
            <a:r>
              <a:rPr lang="kk-KZ" sz="1200" i="1" dirty="0">
                <a:latin typeface="Times New Roman" pitchFamily="18" charset="0"/>
                <a:cs typeface="Times New Roman" pitchFamily="18" charset="0"/>
              </a:rPr>
              <a:t>(ҚР Еңбек кодексінің 68, 76, 77, 108, 109, 110, 113 баптары)</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Жұмыс уақытының қалыпты ұзақтығы аптасына 40 сағаттан аспауы тиіс. </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Түнгі уақыттағы жұмысқа кәмелет жасқа толмағандар және жүкті әйелдер жіберілмейді (түнгі деп 22-ден 6-ға дейінгі уақыт есептеледі). Түнгі уақыттағы жұмыстың әр сағатына жоғарылатылған көлемде, бірақ жұмыскердің күндік (сағаттық) мөлшерлемесінегізге алына отырып, бір жарым еседен кем болмайтынмөлшерде төленуі тиіс.</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Үстеме жұмыстарға тартуға тек жұмыскердің жазбаша келісімімен ғана жол беріледі. Үстеме жұмыстарға жүкті әйелдер, кәмелетке толмағандар және мүгедектер жіберілмейді. Еңбекке мерзімдік ақы төлеу кезінде үстеме жұмыстарға жоғарылатылған мөлшерде төленеді, бірақ жұмыскердің күндік (сағаттық) мөлшерлемесінен алына отырып бір жарым мөлшерден кем болмауы тиіс. Келісімді еңбекақы төлеу кезінде үстеме уақыттағы жұмысқа қосымша ақы төлеу жұмыскердің белгіленген күндік (сағаттық) мөлшерлемесінің елу пайызынан кем емес көлемде жүргізіледі. </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Мереке және демалыс күндеріндегі жұмысқа ақы төлеу жоғарылатылған мөлшерде, бірақ жұмыскердің күндік (сағаттық) мөлшерлемесі негізге алына отырып, бір жарым еседен төмен болмайтын мөлшерде жүргізіледі.   </a:t>
            </a:r>
            <a:endParaRPr lang="ru-RU" sz="1200" dirty="0">
              <a:latin typeface="Times New Roman" pitchFamily="18" charset="0"/>
              <a:cs typeface="Times New Roman" pitchFamily="18" charset="0"/>
            </a:endParaRPr>
          </a:p>
          <a:p>
            <a:r>
              <a:rPr lang="kk-KZ" sz="1200" b="1" dirty="0">
                <a:latin typeface="Times New Roman" pitchFamily="18" charset="0"/>
                <a:cs typeface="Times New Roman" pitchFamily="18" charset="0"/>
              </a:rPr>
              <a:t>Жалақы </a:t>
            </a:r>
            <a:r>
              <a:rPr lang="kk-KZ" sz="1200" dirty="0">
                <a:latin typeface="Times New Roman" pitchFamily="18" charset="0"/>
                <a:cs typeface="Times New Roman" pitchFamily="18" charset="0"/>
              </a:rPr>
              <a:t>ақшалай үлгіде ҚР ұлттық валютасымен белгіленеді және ай сайын келесі айдың 10-жұлдызынан кешіктірілмей төленеді. </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Жалақы төлеу кезінде жұмыс беруші ай сайын әр жұмыскерді оған тиесілі жалақының құрылымдық бөліктері, шегерімдердің көлемі мен негіздері, оған қоса шегерілген және аударылған міндетті зейнетақылық жарналар туралы жазбаша немесе электронды үлгіде хабардар етіп отыруға міндетті. </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Жалақы жұмыс берушімен толық көлемде және тиісті мерзімде төленбеген жағдайда жұмыс беруші ҚР заңдарына сәйкес жауапкершілік арқалайды. Жұмыс беруші жұмыскерге жалақы қарызын және оны кешіктірген уақытқа үстемесін төлейді. </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Еңбек шарты тоқтатылған жағдайда жұмыскерге жұмыс берушімен белгіленген сомманың төлемі, ол тоқтатылғаннан бастап үш жұмыс күнінен кешіктірілмей жүргізіледі. </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Еңбек шарты тоқтатылған кезде жұмыскер жыл сайынғы ақы төленетін еңбек демалысын пайдаланбаған немесе толық көлемде пайдаланбаған болса, оған кезекті еңбек демалысының пайдаланылмаған күндері үшін өтемақы төленеді. </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a:t>
            </a:r>
            <a:endParaRPr lang="ru-RU" sz="1200" dirty="0">
              <a:latin typeface="Times New Roman" pitchFamily="18" charset="0"/>
              <a:cs typeface="Times New Roman" pitchFamily="18" charset="0"/>
            </a:endParaRPr>
          </a:p>
          <a:p>
            <a:pPr algn="ctr"/>
            <a:r>
              <a:rPr lang="kk-KZ" sz="1200" b="1" i="1" dirty="0">
                <a:latin typeface="Times New Roman" pitchFamily="18" charset="0"/>
                <a:cs typeface="Times New Roman" pitchFamily="18" charset="0"/>
              </a:rPr>
              <a:t>Кепілдіктер және өтемақы төлемдері</a:t>
            </a:r>
            <a:endParaRPr lang="ru-RU" sz="1200" dirty="0">
              <a:latin typeface="Times New Roman" pitchFamily="18" charset="0"/>
              <a:cs typeface="Times New Roman" pitchFamily="18" charset="0"/>
            </a:endParaRPr>
          </a:p>
          <a:p>
            <a:pPr algn="ctr"/>
            <a:r>
              <a:rPr lang="kk-KZ" sz="1200" i="1" dirty="0">
                <a:latin typeface="Times New Roman" pitchFamily="18" charset="0"/>
                <a:cs typeface="Times New Roman" pitchFamily="18" charset="0"/>
              </a:rPr>
              <a:t>(ҚР Еңбек кодексінің 127, 128, 131, 133 баптары)</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Іс-сапар уақытында жұмыскердің жұмыс орны (лауазымы) және іс-сапар күндеріне келетін жұмыс күндері үшін жалақысы сақталады. Іс-сапарларға жіберілетін жұмыскерлерге:</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1) іс-сапарда болған күнтізбелік күндері үшін, оның ішінде жолдағы уақыты үшін тәуліктік төлемдер;</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2) баратын жеріне дейінгі және кері қайтқандағы жол жүру шығыстары;</a:t>
            </a:r>
            <a:endParaRPr lang="ru-RU" sz="1200" dirty="0">
              <a:latin typeface="Times New Roman" pitchFamily="18" charset="0"/>
              <a:cs typeface="Times New Roman" pitchFamily="18" charset="0"/>
            </a:endParaRPr>
          </a:p>
        </p:txBody>
      </p:sp>
    </p:spTree>
    <p:extLst>
      <p:ext uri="{BB962C8B-B14F-4D97-AF65-F5344CB8AC3E}">
        <p14:creationId xmlns:p14="http://schemas.microsoft.com/office/powerpoint/2010/main" val="172583853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6632" y="179512"/>
            <a:ext cx="6624736" cy="7478970"/>
          </a:xfrm>
          <a:prstGeom prst="rect">
            <a:avLst/>
          </a:prstGeom>
        </p:spPr>
        <p:txBody>
          <a:bodyPr wrap="square">
            <a:spAutoFit/>
          </a:bodyPr>
          <a:lstStyle/>
          <a:p>
            <a:r>
              <a:rPr lang="kk-KZ" sz="1200" dirty="0">
                <a:latin typeface="Times New Roman" pitchFamily="18" charset="0"/>
                <a:cs typeface="Times New Roman" pitchFamily="18" charset="0"/>
              </a:rPr>
              <a:t>3) тұрғын үй-жайды жалға алғандағы шығыстары төленеді.</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Жұмыскерлерді іс-сапарларға жіберудің шарттары мен мерзімі еңбек, ұжымдық шарттармен немесе жұмыс берушінің актісімен айқындалады. </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Он сегіз жасқа толмаған жұмыскерлер, жүкті әйелдер, сондай-ақ мүгедек-жұмыскерлер,мұндай жұмыстар медициналық көрсетілімдер бойынша тыйым салынбаған болса, іс-сапарға жіберіледі. Бұл ретте, аталған жұмыскерлер іс-сапардан бас тартуға құқылы.</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Үш жасқа дейінгі балалары бар жұмыскерлер, егер медициналық қорытынды негізінде мүгедек балалар не отбасының науқас мүшелері тұрақты күтімге мұқтаж болса, отбасының науқас мүшелерін күтуді жүзеге асыратын не мүгедек балаларды тәрбиелеп отырған жұмыскерлер іс-сапарға барудан бас тартуға құқылы.</a:t>
            </a:r>
            <a:endParaRPr lang="ru-RU" sz="1200" dirty="0">
              <a:latin typeface="Times New Roman" pitchFamily="18" charset="0"/>
              <a:cs typeface="Times New Roman" pitchFamily="18" charset="0"/>
            </a:endParaRPr>
          </a:p>
          <a:p>
            <a:r>
              <a:rPr lang="kk-KZ" sz="1200" b="1" dirty="0">
                <a:latin typeface="Times New Roman" pitchFamily="18" charset="0"/>
                <a:cs typeface="Times New Roman" pitchFamily="18" charset="0"/>
              </a:rPr>
              <a:t>Жұмыскерді жұмыс берушімен бірге басқа жерге жұмысқа ауыстырғанда </a:t>
            </a:r>
            <a:r>
              <a:rPr lang="kk-KZ" sz="1200" dirty="0">
                <a:latin typeface="Times New Roman" pitchFamily="18" charset="0"/>
                <a:cs typeface="Times New Roman" pitchFamily="18" charset="0"/>
              </a:rPr>
              <a:t>жұмыс беруші жұмыскердің келесі шығыстарын өтеуге міндетті:</a:t>
            </a:r>
            <a:endParaRPr lang="ru-RU" sz="1200" dirty="0">
              <a:latin typeface="Times New Roman" pitchFamily="18" charset="0"/>
              <a:cs typeface="Times New Roman" pitchFamily="18" charset="0"/>
            </a:endParaRPr>
          </a:p>
          <a:p>
            <a:pPr lvl="0"/>
            <a:r>
              <a:rPr lang="kk-KZ" sz="1200" dirty="0">
                <a:latin typeface="Times New Roman" pitchFamily="18" charset="0"/>
                <a:cs typeface="Times New Roman" pitchFamily="18" charset="0"/>
              </a:rPr>
              <a:t>жұмыскер мен оның отбасы мүшелерінің көшуіне;</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2) жұмыскер мен оның отбасы мүшелерінің мүлкін тасымалдауға;</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Өтемақы төлеу тәртіптері мен көлемі еңбек, ұжымдық шарттармен немесе жұмыс берудің актісімен айқындалады. </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a:t>
            </a:r>
            <a:r>
              <a:rPr lang="kk-KZ" sz="1200" b="1" dirty="0">
                <a:latin typeface="Times New Roman" pitchFamily="18" charset="0"/>
                <a:cs typeface="Times New Roman" pitchFamily="18" charset="0"/>
              </a:rPr>
              <a:t>Жұмысынан айырылуына байланысты орташа айлық жалақы көлемінде өтемақы төлеуді жұмыс беруші келесі жағдайларда жүргізеді:</a:t>
            </a:r>
            <a:endParaRPr lang="ru-RU" sz="1200" dirty="0">
              <a:latin typeface="Times New Roman" pitchFamily="18" charset="0"/>
              <a:cs typeface="Times New Roman" pitchFamily="18" charset="0"/>
            </a:endParaRPr>
          </a:p>
          <a:p>
            <a:pPr lvl="0"/>
            <a:r>
              <a:rPr lang="kk-KZ" sz="1200" dirty="0">
                <a:latin typeface="Times New Roman" pitchFamily="18" charset="0"/>
                <a:cs typeface="Times New Roman" pitchFamily="18" charset="0"/>
              </a:rPr>
              <a:t>жұмыс беруші заңды тұлға таратылған не жұмыс беруші жеке тұлға қызметін тоқтатқан жағдайда, жұмыс берушінің бастамасы бойынша еңбек шарты бұзылған кезде;</a:t>
            </a:r>
            <a:endParaRPr lang="ru-RU" sz="1200" dirty="0">
              <a:latin typeface="Times New Roman" pitchFamily="18" charset="0"/>
              <a:cs typeface="Times New Roman" pitchFamily="18" charset="0"/>
            </a:endParaRPr>
          </a:p>
          <a:p>
            <a:pPr lvl="0"/>
            <a:r>
              <a:rPr lang="kk-KZ" sz="1200" dirty="0">
                <a:latin typeface="Times New Roman" pitchFamily="18" charset="0"/>
                <a:cs typeface="Times New Roman" pitchFamily="18" charset="0"/>
              </a:rPr>
              <a:t>жұмыскерлердің саны немесе штаты қысқартылған жағдайда, жұмыс берушінің бастамасы бойынша еңбек шарты бұзылған кезде;</a:t>
            </a:r>
            <a:endParaRPr lang="ru-RU" sz="1200" dirty="0">
              <a:latin typeface="Times New Roman" pitchFamily="18" charset="0"/>
              <a:cs typeface="Times New Roman" pitchFamily="18" charset="0"/>
            </a:endParaRPr>
          </a:p>
          <a:p>
            <a:pPr lvl="0"/>
            <a:r>
              <a:rPr lang="kk-KZ" sz="1200" dirty="0">
                <a:latin typeface="Times New Roman" pitchFamily="18" charset="0"/>
                <a:cs typeface="Times New Roman" pitchFamily="18" charset="0"/>
              </a:rPr>
              <a:t>жұмыс беруші еңбек шартының талаптарын орындамаған жағдайда жұмыскердің бастамасы бойынша еңбек шарты бұзылған кезде.</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Жұмыс беруші жұмыс берушінің экономикалық жай-күйінің нашарлауына әкеп соққан өндіріс, орындалатын жұмыстар және көрсетілетін қызметтер көлемі азайған жағдайда, жұмыс берушінің бастамасы бойынша еңбек шарты бұзылған кезде екі айдағы орташа жалақы мөлшерінде жұмысынан айырылуына байланысты өтемақы төлемдерін жүргізеді.</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Еңбек, ұжымдық шарттарда немесе жұмыс берушінің актісінде жұмысынан айырылуына байланысты өтемақы төлемінің неғұрлым жоғары мөлшері көзделуі мүмкін.</a:t>
            </a:r>
            <a:endParaRPr lang="ru-RU" sz="1200" dirty="0">
              <a:latin typeface="Times New Roman" pitchFamily="18" charset="0"/>
              <a:cs typeface="Times New Roman" pitchFamily="18" charset="0"/>
            </a:endParaRPr>
          </a:p>
          <a:p>
            <a:r>
              <a:rPr lang="kk-KZ" sz="1200" b="1" dirty="0">
                <a:latin typeface="Times New Roman" pitchFamily="18" charset="0"/>
                <a:cs typeface="Times New Roman" pitchFamily="18" charset="0"/>
              </a:rPr>
              <a:t>Жұмыскер өз қаражатының есебінен жұмыскерлерге уақытша еңбекке қабілетсіздігі бойынша әлеуметтік жәрдемақы төлеуге міндетті.</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Еңбекке уақытша қабілетсіздігі бойынша әлеуметтік жәрдемақылар төлеугеденсаулық сақтау саласындағы уәкілетті орган бекіткен тәртіппен берілген еңбекке қабілетсіздік парақтары негіз болып табылады.</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Еңбекке уақытша қабілетсіздігі бойынша әлеуметтік жәрдемақылар жұмыскерлерге еңбекке қабілетсіздіктің бірінші күнінен бастап жұмысқа қабілеттілігі қалпына келген күнге дейін немесе мүгедектік белгіленгенге дейін Қазақстан Республикасының заңнамасына сәйкес төленеді.</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Еңбекке уақытша қабілетсіздік бойынша әлеуметтік жәрдемақы төмендегідей жағдайларда төленбейді:</a:t>
            </a:r>
            <a:endParaRPr lang="ru-RU" sz="1200" dirty="0">
              <a:latin typeface="Times New Roman" pitchFamily="18" charset="0"/>
              <a:cs typeface="Times New Roman" pitchFamily="18" charset="0"/>
            </a:endParaRPr>
          </a:p>
        </p:txBody>
      </p:sp>
    </p:spTree>
    <p:extLst>
      <p:ext uri="{BB962C8B-B14F-4D97-AF65-F5344CB8AC3E}">
        <p14:creationId xmlns:p14="http://schemas.microsoft.com/office/powerpoint/2010/main" val="29773074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31569" y="251520"/>
            <a:ext cx="6336704" cy="8032968"/>
          </a:xfrm>
          <a:prstGeom prst="rect">
            <a:avLst/>
          </a:prstGeom>
        </p:spPr>
        <p:txBody>
          <a:bodyPr wrap="square">
            <a:spAutoFit/>
          </a:bodyPr>
          <a:lstStyle/>
          <a:p>
            <a:r>
              <a:rPr lang="kk-KZ" sz="1200" dirty="0">
                <a:latin typeface="Times New Roman" pitchFamily="18" charset="0"/>
                <a:cs typeface="Times New Roman" pitchFamily="18" charset="0"/>
              </a:rPr>
              <a:t>1) заңды күшіне енген сот үкімімен кінәлі екендігі анықталған жағдайда, өзінің қылмыстық құқық бұзушылық жасау кезінде алған өндірістік жарақаттарының салдарынан еңбекке уақытша қабілетсіздігі туындағанда;</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2) соттың ұйғарымы бойынша жұмыскерді мәжбүрлеп емдеген (психикалық науқастардан басқа) уақыт үшін;</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3) заңды күшіне енген сот үкімімен немесе қаулысымен жұмыскердің кінәлі екені анықталған жағдайда, ол қамауда болған уақыт үшін және сот-медициналық сараптама жасалған уақыт үшін;</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4) жұмыскер алкогольді, есірткі және уытқұмарлық заттарды пайдалануы салдарынан туындаған аурулардан немесе өндірістік жарақаттардан еңбекке уақытша қабілетсіз болған кезде;</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5) жыл сайынғы ақы төленетін еңбек демалысымен сәйкес келетін еңбекке уақытша қабілетсіздік күндеріне. </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Еңбекке уақытша қабілетсіздік бойынша әлеуметтік жәрдемақының көлемі ҚР Үкіметімен, тағайындау және төлеу тәртібі – еңбек бойынша уәкілетті мемлекеттік органмен айқындалады.</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Жұмыс берушілер жұмыскерлерге ҚР заңнамасында белгіленген еңбекке уақытша қабілетсіздік бойынша әлеуметтік жәрдемақы мөлшеріне қосымша төлемдер белгілеуге құқылы.</a:t>
            </a:r>
            <a:endParaRPr lang="ru-RU" sz="1200" dirty="0">
              <a:latin typeface="Times New Roman" pitchFamily="18" charset="0"/>
              <a:cs typeface="Times New Roman" pitchFamily="18" charset="0"/>
            </a:endParaRPr>
          </a:p>
          <a:p>
            <a:pPr algn="ctr"/>
            <a:r>
              <a:rPr lang="kk-KZ" sz="1200" b="1" i="1" dirty="0">
                <a:latin typeface="Times New Roman" pitchFamily="18" charset="0"/>
                <a:cs typeface="Times New Roman" pitchFamily="18" charset="0"/>
              </a:rPr>
              <a:t>Еңбек шартының тоқтатылуы</a:t>
            </a:r>
            <a:endParaRPr lang="ru-RU" sz="1200" dirty="0">
              <a:latin typeface="Times New Roman" pitchFamily="18" charset="0"/>
              <a:cs typeface="Times New Roman" pitchFamily="18" charset="0"/>
            </a:endParaRPr>
          </a:p>
          <a:p>
            <a:pPr algn="ctr"/>
            <a:r>
              <a:rPr lang="kk-KZ" sz="1200" i="1" dirty="0">
                <a:latin typeface="Times New Roman" pitchFamily="18" charset="0"/>
                <a:cs typeface="Times New Roman" pitchFamily="18" charset="0"/>
              </a:rPr>
              <a:t>(ҚР Еңбек кодексінің 49 бабы)</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Еңбек шартының тоқтатылуына:</a:t>
            </a:r>
            <a:endParaRPr lang="ru-RU" sz="1200" dirty="0">
              <a:latin typeface="Times New Roman" pitchFamily="18" charset="0"/>
              <a:cs typeface="Times New Roman" pitchFamily="18" charset="0"/>
            </a:endParaRPr>
          </a:p>
          <a:p>
            <a:pPr lvl="0"/>
            <a:r>
              <a:rPr lang="kk-KZ" sz="1200" dirty="0">
                <a:latin typeface="Times New Roman" pitchFamily="18" charset="0"/>
                <a:cs typeface="Times New Roman" pitchFamily="18" charset="0"/>
              </a:rPr>
              <a:t>тараптардың келісімі бойынша еңбек шартының бұзылуы;</a:t>
            </a:r>
            <a:endParaRPr lang="ru-RU" sz="1200" dirty="0">
              <a:latin typeface="Times New Roman" pitchFamily="18" charset="0"/>
              <a:cs typeface="Times New Roman" pitchFamily="18" charset="0"/>
            </a:endParaRPr>
          </a:p>
          <a:p>
            <a:pPr lvl="0"/>
            <a:r>
              <a:rPr lang="kk-KZ" sz="1200" dirty="0">
                <a:latin typeface="Times New Roman" pitchFamily="18" charset="0"/>
                <a:cs typeface="Times New Roman" pitchFamily="18" charset="0"/>
              </a:rPr>
              <a:t>еңбек шарты мерзімінің өтуі;</a:t>
            </a:r>
            <a:endParaRPr lang="ru-RU" sz="1200" dirty="0">
              <a:latin typeface="Times New Roman" pitchFamily="18" charset="0"/>
              <a:cs typeface="Times New Roman" pitchFamily="18" charset="0"/>
            </a:endParaRPr>
          </a:p>
          <a:p>
            <a:pPr lvl="0"/>
            <a:r>
              <a:rPr lang="kk-KZ" sz="1200" dirty="0">
                <a:latin typeface="Times New Roman" pitchFamily="18" charset="0"/>
                <a:cs typeface="Times New Roman" pitchFamily="18" charset="0"/>
              </a:rPr>
              <a:t>жұмыс берушінің немесе жұмыскердің бастамасы бойынша еңбек шартының бұзылуы;</a:t>
            </a:r>
            <a:endParaRPr lang="ru-RU" sz="1200" dirty="0">
              <a:latin typeface="Times New Roman" pitchFamily="18" charset="0"/>
              <a:cs typeface="Times New Roman" pitchFamily="18" charset="0"/>
            </a:endParaRPr>
          </a:p>
          <a:p>
            <a:pPr lvl="0"/>
            <a:r>
              <a:rPr lang="kk-KZ" sz="1200" dirty="0">
                <a:latin typeface="Times New Roman" pitchFamily="18" charset="0"/>
                <a:cs typeface="Times New Roman" pitchFamily="18" charset="0"/>
              </a:rPr>
              <a:t>жұмыскердің басқа жұмыс берушіге ауысуы;</a:t>
            </a:r>
            <a:endParaRPr lang="ru-RU" sz="1200" dirty="0">
              <a:latin typeface="Times New Roman" pitchFamily="18" charset="0"/>
              <a:cs typeface="Times New Roman" pitchFamily="18" charset="0"/>
            </a:endParaRPr>
          </a:p>
          <a:p>
            <a:pPr lvl="0"/>
            <a:r>
              <a:rPr lang="kk-KZ" sz="1200" dirty="0">
                <a:latin typeface="Times New Roman" pitchFamily="18" charset="0"/>
                <a:cs typeface="Times New Roman" pitchFamily="18" charset="0"/>
              </a:rPr>
              <a:t>тараптардың еркіне тәуелді емес жағдайлар;</a:t>
            </a:r>
            <a:endParaRPr lang="ru-RU" sz="1200" dirty="0">
              <a:latin typeface="Times New Roman" pitchFamily="18" charset="0"/>
              <a:cs typeface="Times New Roman" pitchFamily="18" charset="0"/>
            </a:endParaRPr>
          </a:p>
          <a:p>
            <a:pPr lvl="0"/>
            <a:r>
              <a:rPr lang="kk-KZ" sz="1200" dirty="0">
                <a:latin typeface="Times New Roman" pitchFamily="18" charset="0"/>
                <a:cs typeface="Times New Roman" pitchFamily="18" charset="0"/>
              </a:rPr>
              <a:t>жұмыскердің еңбек қарым-қатынасын жалғастырудан бас тартуы;</a:t>
            </a:r>
            <a:endParaRPr lang="ru-RU" sz="1200" dirty="0">
              <a:latin typeface="Times New Roman" pitchFamily="18" charset="0"/>
              <a:cs typeface="Times New Roman" pitchFamily="18" charset="0"/>
            </a:endParaRPr>
          </a:p>
          <a:p>
            <a:pPr lvl="0"/>
            <a:r>
              <a:rPr lang="kk-KZ" sz="1200" dirty="0">
                <a:latin typeface="Times New Roman" pitchFamily="18" charset="0"/>
                <a:cs typeface="Times New Roman" pitchFamily="18" charset="0"/>
              </a:rPr>
              <a:t>жұмыскердің таңдамалы жұмысқа (лауазымға) өтуі немесе оның еңбек қарым-қатынастарын жалғастыру мүмкіндігін жоққа шығаратын лауазымға тағайындалуы</a:t>
            </a:r>
            <a:endParaRPr lang="ru-RU" sz="1200" dirty="0">
              <a:latin typeface="Times New Roman" pitchFamily="18" charset="0"/>
              <a:cs typeface="Times New Roman" pitchFamily="18" charset="0"/>
            </a:endParaRPr>
          </a:p>
          <a:p>
            <a:pPr lvl="0"/>
            <a:r>
              <a:rPr lang="kk-KZ" sz="1200" dirty="0">
                <a:latin typeface="Times New Roman" pitchFamily="18" charset="0"/>
                <a:cs typeface="Times New Roman" pitchFamily="18" charset="0"/>
              </a:rPr>
              <a:t>еңбек шартын жасау шарттарын бұзуы негіз болып табылады.</a:t>
            </a:r>
            <a:endParaRPr lang="ru-RU" sz="1200" dirty="0">
              <a:latin typeface="Times New Roman" pitchFamily="18" charset="0"/>
              <a:cs typeface="Times New Roman" pitchFamily="18" charset="0"/>
            </a:endParaRPr>
          </a:p>
          <a:p>
            <a:pPr algn="ctr"/>
            <a:r>
              <a:rPr lang="kk-KZ" sz="1200" dirty="0">
                <a:latin typeface="Times New Roman" pitchFamily="18" charset="0"/>
                <a:cs typeface="Times New Roman" pitchFamily="18" charset="0"/>
              </a:rPr>
              <a:t> </a:t>
            </a:r>
            <a:endParaRPr lang="ru-RU" sz="1200" dirty="0">
              <a:latin typeface="Times New Roman" pitchFamily="18" charset="0"/>
              <a:cs typeface="Times New Roman" pitchFamily="18" charset="0"/>
            </a:endParaRPr>
          </a:p>
          <a:p>
            <a:pPr algn="ctr"/>
            <a:r>
              <a:rPr lang="kk-KZ" sz="1200" b="1" i="1" dirty="0">
                <a:latin typeface="Times New Roman" pitchFamily="18" charset="0"/>
                <a:cs typeface="Times New Roman" pitchFamily="18" charset="0"/>
              </a:rPr>
              <a:t>Жұмыскердің бастамасы бойынша еңбек шартын бұзу негіздері</a:t>
            </a:r>
            <a:endParaRPr lang="ru-RU" sz="1200" dirty="0">
              <a:latin typeface="Times New Roman" pitchFamily="18" charset="0"/>
              <a:cs typeface="Times New Roman" pitchFamily="18" charset="0"/>
            </a:endParaRPr>
          </a:p>
          <a:p>
            <a:pPr algn="ctr"/>
            <a:r>
              <a:rPr lang="kk-KZ" sz="1200" i="1" dirty="0">
                <a:latin typeface="Times New Roman" pitchFamily="18" charset="0"/>
                <a:cs typeface="Times New Roman" pitchFamily="18" charset="0"/>
              </a:rPr>
              <a:t>(ҚР Еңбек кодексінің 52 бабы)</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Жұмыскермен еңбек шарты жұмыс берушінің бастамасы бойынша:</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1) жұмыс берушінің қызметі жойылған немесе тоқтатылған;</a:t>
            </a:r>
            <a:endParaRPr lang="ru-RU" sz="1200" dirty="0">
              <a:latin typeface="Times New Roman" pitchFamily="18" charset="0"/>
              <a:cs typeface="Times New Roman" pitchFamily="18" charset="0"/>
            </a:endParaRPr>
          </a:p>
          <a:p>
            <a:r>
              <a:rPr lang="ru-RU" sz="1200" dirty="0">
                <a:latin typeface="Times New Roman" pitchFamily="18" charset="0"/>
                <a:cs typeface="Times New Roman" pitchFamily="18" charset="0"/>
              </a:rPr>
              <a:t>2) </a:t>
            </a:r>
            <a:r>
              <a:rPr lang="ru-RU" sz="1200" dirty="0" err="1">
                <a:latin typeface="Times New Roman" pitchFamily="18" charset="0"/>
                <a:cs typeface="Times New Roman" pitchFamily="18" charset="0"/>
              </a:rPr>
              <a:t>жұмыскерлер</a:t>
            </a:r>
            <a:r>
              <a:rPr lang="kk-KZ" sz="1200" dirty="0">
                <a:latin typeface="Times New Roman" pitchFamily="18" charset="0"/>
                <a:cs typeface="Times New Roman" pitchFamily="18" charset="0"/>
              </a:rPr>
              <a:t>дің</a:t>
            </a:r>
            <a:r>
              <a:rPr lang="ru-RU" sz="1200" dirty="0">
                <a:latin typeface="Times New Roman" pitchFamily="18" charset="0"/>
                <a:cs typeface="Times New Roman" pitchFamily="18" charset="0"/>
              </a:rPr>
              <a:t> саны </a:t>
            </a:r>
            <a:r>
              <a:rPr lang="ru-RU" sz="1200" dirty="0" err="1">
                <a:latin typeface="Times New Roman" pitchFamily="18" charset="0"/>
                <a:cs typeface="Times New Roman" pitchFamily="18" charset="0"/>
              </a:rPr>
              <a:t>немесе</a:t>
            </a:r>
            <a:r>
              <a:rPr lang="ru-RU" sz="1200" dirty="0">
                <a:latin typeface="Times New Roman" pitchFamily="18" charset="0"/>
                <a:cs typeface="Times New Roman" pitchFamily="18" charset="0"/>
              </a:rPr>
              <a:t> штаты </a:t>
            </a:r>
            <a:r>
              <a:rPr lang="ru-RU" sz="1200" dirty="0" err="1">
                <a:latin typeface="Times New Roman" pitchFamily="18" charset="0"/>
                <a:cs typeface="Times New Roman" pitchFamily="18" charset="0"/>
              </a:rPr>
              <a:t>қысқартыл</a:t>
            </a:r>
            <a:r>
              <a:rPr lang="kk-KZ" sz="1200" dirty="0">
                <a:latin typeface="Times New Roman" pitchFamily="18" charset="0"/>
                <a:cs typeface="Times New Roman" pitchFamily="18" charset="0"/>
              </a:rPr>
              <a:t>ған</a:t>
            </a:r>
            <a:r>
              <a:rPr lang="ru-RU" sz="1200" dirty="0">
                <a:latin typeface="Times New Roman" pitchFamily="18" charset="0"/>
                <a:cs typeface="Times New Roman" pitchFamily="18" charset="0"/>
              </a:rPr>
              <a:t>;</a:t>
            </a:r>
          </a:p>
          <a:p>
            <a:r>
              <a:rPr lang="kk-KZ" sz="1200" dirty="0">
                <a:latin typeface="Times New Roman" pitchFamily="18" charset="0"/>
                <a:cs typeface="Times New Roman" pitchFamily="18" charset="0"/>
              </a:rPr>
              <a:t>3) жұмыс берушінің экономикалық жай-күйінің нашарлауына әкеп соққан өндіріс, орындалатын жұмыстар мен көрсетілетін қызметтер көлемі төмендеген;</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4) жұмыскер атқарып отырған қызметіне немесе орындап отырған жұмысына сәйкес келмеген;</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5) өндірістік қызметті жүзеге асыратын ұйымның еңбек қауіпсіздігін және еңбекті қорғауды қамтамасыз етуге жауапты жұмыскері еңбек қауіпсіздігі және еңбекті қорғау </a:t>
            </a:r>
            <a:endParaRPr lang="ru-RU" sz="1200" dirty="0">
              <a:latin typeface="Times New Roman" pitchFamily="18" charset="0"/>
              <a:cs typeface="Times New Roman" pitchFamily="18" charset="0"/>
            </a:endParaRPr>
          </a:p>
        </p:txBody>
      </p:sp>
    </p:spTree>
    <p:extLst>
      <p:ext uri="{BB962C8B-B14F-4D97-AF65-F5344CB8AC3E}">
        <p14:creationId xmlns:p14="http://schemas.microsoft.com/office/powerpoint/2010/main" val="223626224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7062" y="251520"/>
            <a:ext cx="6408712" cy="7478970"/>
          </a:xfrm>
          <a:prstGeom prst="rect">
            <a:avLst/>
          </a:prstGeom>
        </p:spPr>
        <p:txBody>
          <a:bodyPr wrap="square">
            <a:spAutoFit/>
          </a:bodyPr>
          <a:lstStyle/>
          <a:p>
            <a:r>
              <a:rPr lang="kk-KZ" sz="1200" dirty="0">
                <a:latin typeface="Times New Roman" pitchFamily="18" charset="0"/>
                <a:cs typeface="Times New Roman" pitchFamily="18" charset="0"/>
              </a:rPr>
              <a:t>немесе өнеркәсіптік қауіпсіздік мәселелері бойынша білімін тексеруден қайтадан өтпеген;</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6) денсаулық жағдайына байланысты жұмыскер атқарып отырған қызметіне немесе орындап отырған жұмысына сәйкес келмеген;</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7) сынақ мерзімі кезеңінде жұмыс нәтижесі теріс болған;</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8) жұмыскер дәлелді себепсіз үш және одан да көп сағат бойы жұмыста болмаған;</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9) жұмыскер жұмыста алкогольдік, есірткілік, психотроптық, уытқұмарлық масаңдық (соларға ұқсас) жағдайда болған, оның ішінде жұмыс күні ішінде алкогольдік, есірткілік, уытқұмарлық масаңдық (соларға ұқсас) жағдайын туғызатын заттарды пайдаланған;</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10) алкогольдік, есірткілік, уытқұмарлық масаңдық жағдайын туғызатын заттарды пайдалану фактісін анықтау үшін медициналық куәландырудан өтуден бас тартқан;</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11)өндірістік жарақаттар мен аварияларды қоса алғанда, ауыр зардаптарға әкеп соққан немесе әкеп соғуы мүмкін еңбекті қорғау немесе өрт қауіпсіздігі не көліктегі қозғалыс қауіпсіздігі қағидаларын жұмыскер бұзған;</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12) жұмыскер жұмыс орнында бөтен мүлікті ұрлаған (оның ішінде ұсақ ұрлық), оны қасақана жойған немесе бүлдірген;</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13) ақшалай немесе тауарлық құндылықтарға қызмет көрсететін жұмыскердің кінәлі әрекеттер немесе әрекетсіздік жасауы, егер мұнысы жұмыс берушінің оған деген сенімін жоғалтуына негіз болған;</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14) тәрбиелеу функцияларын атқаратын жұмыскер осы жұмысын жалғастырумен сыйыспайтын, моральға қайшы қылықтар жасаған;</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15) жұмыскер мемлекеттік құпияға және басқа да құпияға ие мәліметтерді жария еткен;</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16) тәртіптік жазасы бар жұмыскер еңбек міндеттерін дәлелді себепсіз қайталап орындамаған немесе қайталап тиісінше орындамаған;</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17) еңбек шартын жасасу не басқа жұмысқа ауыстыру кезінде жұмыскер жұмыс берушіге көрінеу жалған құжаттар немесе мәліметтер ұсынған;</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18) жұмыс берушіге материалдық нұқсан келтіруге әкеп соққан еңбек міндеттемелерін бұзған;</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19) жұмыскердің мемлекеттік құпияларға берілген рұқсаты тоқтатылған;</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20) жұмыскер еңбекке уақытша қабілетсіздігі салдарынан қатарынан екі айдан астам уақыт жұмысқа шықпаған;</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21) жұмыскер сыбайлас жемқорлық құқық бұзушылық жасаған;</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22) жұмыскер заңсыз ереуілге қатысуда жалғастырған;</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23) заңды тұлға мүлкінің меншік иесінің не меншік иесі уәкілеттік берген тұлғаның (органның) немесе заңды тұлғаның уәкілетті органының шешімімен атқарушы орган басшысының, заңды тұлғаның алқалы атқарушы органы мүшелерінің, сондай-ақ ішкі аудит қызметі жұмыскерлерінің және корпоративтік хатшының өкілеттіктері тоқтатылған;</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24) тараптардың өзара келісімі бойынша еңбек шартының мерзімін жыл сайын ұзарту құқығы бар жұмыскер белгіленген зейнеткерлік жасқа толған;</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25) жұмыскер жұмыс берушіге белгісіз себептер бойынша бір айдан астам уақыт жұмыста болмаған жағдайларда бұзылуы мүмкін</a:t>
            </a:r>
            <a:r>
              <a:rPr lang="kk-KZ" sz="1200" dirty="0" smtClean="0">
                <a:latin typeface="Times New Roman" pitchFamily="18" charset="0"/>
                <a:cs typeface="Times New Roman" pitchFamily="18" charset="0"/>
              </a:rPr>
              <a:t>.</a:t>
            </a:r>
            <a:endParaRPr lang="ru-RU" sz="1200" dirty="0">
              <a:latin typeface="Times New Roman" pitchFamily="18" charset="0"/>
              <a:cs typeface="Times New Roman" pitchFamily="18" charset="0"/>
            </a:endParaRPr>
          </a:p>
        </p:txBody>
      </p:sp>
    </p:spTree>
    <p:extLst>
      <p:ext uri="{BB962C8B-B14F-4D97-AF65-F5344CB8AC3E}">
        <p14:creationId xmlns:p14="http://schemas.microsoft.com/office/powerpoint/2010/main" val="250083357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31569" y="251520"/>
            <a:ext cx="6336704" cy="8217634"/>
          </a:xfrm>
          <a:prstGeom prst="rect">
            <a:avLst/>
          </a:prstGeom>
        </p:spPr>
        <p:txBody>
          <a:bodyPr wrap="square">
            <a:spAutoFit/>
          </a:bodyPr>
          <a:lstStyle/>
          <a:p>
            <a:pPr algn="ctr"/>
            <a:r>
              <a:rPr lang="kk-KZ" sz="1200" dirty="0" smtClean="0">
                <a:latin typeface="Times New Roman" pitchFamily="18" charset="0"/>
                <a:cs typeface="Times New Roman" pitchFamily="18" charset="0"/>
              </a:rPr>
              <a:t> </a:t>
            </a:r>
            <a:r>
              <a:rPr lang="kk-KZ" sz="1200" b="1" i="1" dirty="0" smtClean="0">
                <a:latin typeface="Times New Roman" pitchFamily="18" charset="0"/>
                <a:cs typeface="Times New Roman" pitchFamily="18" charset="0"/>
              </a:rPr>
              <a:t>Еңбек даулары</a:t>
            </a:r>
            <a:endParaRPr lang="ru-RU" sz="1200" dirty="0" smtClean="0">
              <a:latin typeface="Times New Roman" pitchFamily="18" charset="0"/>
              <a:cs typeface="Times New Roman" pitchFamily="18" charset="0"/>
            </a:endParaRPr>
          </a:p>
          <a:p>
            <a:pPr algn="ctr"/>
            <a:r>
              <a:rPr lang="kk-KZ" sz="1200" i="1" dirty="0" smtClean="0">
                <a:latin typeface="Times New Roman" pitchFamily="18" charset="0"/>
                <a:cs typeface="Times New Roman" pitchFamily="18" charset="0"/>
              </a:rPr>
              <a:t>(ҚР Еңбек кодексінің 159, 164, 167, 171 баптары)</a:t>
            </a:r>
            <a:endParaRPr lang="en-US" sz="1200" dirty="0" smtClean="0">
              <a:latin typeface="Times New Roman" pitchFamily="18" charset="0"/>
              <a:cs typeface="Times New Roman" pitchFamily="18" charset="0"/>
            </a:endParaRPr>
          </a:p>
          <a:p>
            <a:r>
              <a:rPr lang="kk-KZ" sz="1200" dirty="0" smtClean="0">
                <a:latin typeface="Times New Roman" pitchFamily="18" charset="0"/>
                <a:cs typeface="Times New Roman" pitchFamily="18" charset="0"/>
              </a:rPr>
              <a:t>Еңбек </a:t>
            </a:r>
            <a:r>
              <a:rPr lang="kk-KZ" sz="1200" dirty="0">
                <a:latin typeface="Times New Roman" pitchFamily="18" charset="0"/>
                <a:cs typeface="Times New Roman" pitchFamily="18" charset="0"/>
              </a:rPr>
              <a:t>даулары туындаған жағдайда жекелеген даулар алдымен келісім комиссиясында және сосын барып сотта қаралады. Келісім комиссиясы дауды 15 күн ішінде қарауға және тараптарға шешімнің көшірмесін беруге міндетті. Келісім комиссиясының шешімі орындалмаған жағдайда тараптар сотқа жүгінуге құқылы.</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Ұжымдық еңбек даулары жұмыс берушімен, ол шешімін таба алмағанда – татуластыру комиссиясымен, онда келісімге келе алмаған жағдайда – еңбек арбитражымен және сотпен қаралады.</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Жұмыскерлер татуластыру рәсімдері арқылы ұжымдық еңбек дауының шешілуіне қол жеткізе алмаған жағдайда ереуіл өткізу жайлы шешім қабылдай алады.</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Еңбек дауының кез-келген сатысында медиаторға – келіссөздер жүргізу және дауды реттеу бойынша көмектесетін кәсіби арашашыға жүгіне алады.</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a:t>
            </a:r>
            <a:endParaRPr lang="ru-RU" sz="1200" dirty="0">
              <a:latin typeface="Times New Roman" pitchFamily="18" charset="0"/>
              <a:cs typeface="Times New Roman" pitchFamily="18" charset="0"/>
            </a:endParaRPr>
          </a:p>
          <a:p>
            <a:pPr algn="ctr"/>
            <a:r>
              <a:rPr lang="kk-KZ" sz="1200" b="1" i="1" dirty="0">
                <a:latin typeface="Times New Roman" pitchFamily="18" charset="0"/>
                <a:cs typeface="Times New Roman" pitchFamily="18" charset="0"/>
              </a:rPr>
              <a:t>Алматы қалалық Халықты жұмыспен қамту орталығы </a:t>
            </a:r>
            <a:endParaRPr lang="ru-RU" sz="1200" dirty="0">
              <a:latin typeface="Times New Roman" pitchFamily="18" charset="0"/>
              <a:cs typeface="Times New Roman" pitchFamily="18" charset="0"/>
            </a:endParaRPr>
          </a:p>
          <a:p>
            <a:r>
              <a:rPr lang="kk-KZ" sz="1200" b="1" dirty="0">
                <a:latin typeface="Times New Roman" pitchFamily="18" charset="0"/>
                <a:cs typeface="Times New Roman" pitchFamily="18" charset="0"/>
              </a:rPr>
              <a:t> </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Жұмыссыз қалған жағдайда Алматы қалалық Халықты жұмыспен қамту орталығына жүгіне аласыз. Мекен-жайы: Мақатаев көшесі 117, Б корпусы, тел.: 279-81-91.</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2017 жылдан бастап </a:t>
            </a:r>
            <a:r>
              <a:rPr lang="kk-KZ" sz="1200" b="1" dirty="0">
                <a:latin typeface="Times New Roman" pitchFamily="18" charset="0"/>
                <a:cs typeface="Times New Roman" pitchFamily="18" charset="0"/>
              </a:rPr>
              <a:t>Нәтижелі жұмыспен қамтуды және жаппай кәсіпкерлікті дамытудың 2017-2021 жылдарға арналған бағдарламасы</a:t>
            </a:r>
            <a:r>
              <a:rPr lang="kk-KZ" sz="1200" dirty="0">
                <a:latin typeface="Times New Roman" pitchFamily="18" charset="0"/>
                <a:cs typeface="Times New Roman" pitchFamily="18" charset="0"/>
              </a:rPr>
              <a:t> іске асырыла бастады.</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Бағдарлама төмендегілерді ұсынады:</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оқу орындарына түспеген және жұмыс іздеп жүрген 9-11 сынып түлектерін қала колледждерінде </a:t>
            </a:r>
            <a:r>
              <a:rPr lang="kk-KZ" sz="1200" b="1" dirty="0">
                <a:latin typeface="Times New Roman" pitchFamily="18" charset="0"/>
                <a:cs typeface="Times New Roman" pitchFamily="18" charset="0"/>
              </a:rPr>
              <a:t>тегін кәсіптік-техникалық оқыту</a:t>
            </a:r>
            <a:r>
              <a:rPr lang="kk-KZ" sz="1200" dirty="0">
                <a:latin typeface="Times New Roman" pitchFamily="18" charset="0"/>
                <a:cs typeface="Times New Roman" pitchFamily="18" charset="0"/>
              </a:rPr>
              <a:t> (оқу мерзімі 2,5 жылға дейін),оқушылар шәкіртақымен, жолақымен, ыстық тағамдармен қамтамасыз етіледі.</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- 29 жасқа дейінгі жастар мен жұмыссыздарға арналған еңбек нарығында сұранысқа ие мамандықтар бойынша </a:t>
            </a:r>
            <a:r>
              <a:rPr lang="kk-KZ" sz="1200" b="1" dirty="0">
                <a:latin typeface="Times New Roman" pitchFamily="18" charset="0"/>
                <a:cs typeface="Times New Roman" pitchFamily="18" charset="0"/>
              </a:rPr>
              <a:t>қысқа мерзімді курстар.</a:t>
            </a:r>
            <a:r>
              <a:rPr lang="kk-KZ" sz="1200" dirty="0">
                <a:latin typeface="Times New Roman" pitchFamily="18" charset="0"/>
                <a:cs typeface="Times New Roman" pitchFamily="18" charset="0"/>
              </a:rPr>
              <a:t>Оқушылар шәкіртақымен, жолақымен қамтамасыз етіледі.</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қалаларда бизнес-жобаларын іске асыратын және асыруды жоспарлайтын Халықты жұмыспен қамту орталығына тіркелуіне қарамастан </a:t>
            </a:r>
            <a:r>
              <a:rPr lang="kk-KZ" sz="1200" b="1" dirty="0">
                <a:latin typeface="Times New Roman" pitchFamily="18" charset="0"/>
                <a:cs typeface="Times New Roman" pitchFamily="18" charset="0"/>
              </a:rPr>
              <a:t>жұмыссыздарға</a:t>
            </a:r>
            <a:r>
              <a:rPr lang="kk-KZ" sz="1200" dirty="0">
                <a:latin typeface="Times New Roman" pitchFamily="18" charset="0"/>
                <a:cs typeface="Times New Roman" pitchFamily="18" charset="0"/>
              </a:rPr>
              <a:t> және </a:t>
            </a:r>
            <a:r>
              <a:rPr lang="kk-KZ" sz="1200" b="1" dirty="0">
                <a:latin typeface="Times New Roman" pitchFamily="18" charset="0"/>
                <a:cs typeface="Times New Roman" pitchFamily="18" charset="0"/>
              </a:rPr>
              <a:t>өз бетінше жұмыспен қамтылғандарға</a:t>
            </a:r>
            <a:r>
              <a:rPr lang="kk-KZ" sz="1200" dirty="0">
                <a:latin typeface="Times New Roman" pitchFamily="18" charset="0"/>
                <a:cs typeface="Times New Roman" pitchFamily="18" charset="0"/>
              </a:rPr>
              <a:t> арналған </a:t>
            </a:r>
            <a:r>
              <a:rPr lang="kk-KZ" sz="1200" b="1" dirty="0">
                <a:latin typeface="Times New Roman" pitchFamily="18" charset="0"/>
                <a:cs typeface="Times New Roman" pitchFamily="18" charset="0"/>
              </a:rPr>
              <a:t>микронесие</a:t>
            </a:r>
            <a:r>
              <a:rPr lang="kk-KZ" sz="1200" dirty="0">
                <a:latin typeface="Times New Roman" pitchFamily="18" charset="0"/>
                <a:cs typeface="Times New Roman" pitchFamily="18" charset="0"/>
              </a:rPr>
              <a:t>, несие сомасы 18 млн. теңгеге (8000 АЕК) дейін және 5 жыл мерзімге дейін.</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жұмыссыздар мен өз бетінше жұмыспен қамтылғандарды </a:t>
            </a:r>
            <a:r>
              <a:rPr lang="kk-KZ" sz="1200" b="1" dirty="0">
                <a:latin typeface="Times New Roman" pitchFamily="18" charset="0"/>
                <a:cs typeface="Times New Roman" pitchFamily="18" charset="0"/>
              </a:rPr>
              <a:t>жұмыспен қамтуға жәрдемдесу</a:t>
            </a:r>
            <a:r>
              <a:rPr lang="kk-KZ" sz="1200" dirty="0">
                <a:latin typeface="Times New Roman" pitchFamily="18" charset="0"/>
                <a:cs typeface="Times New Roman" pitchFamily="18" charset="0"/>
              </a:rPr>
              <a:t>, тұрақты жұмысқа, уақытша жұмыс орындарына жолдау:</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-мерзімі 6 айға дейінгі </a:t>
            </a:r>
            <a:r>
              <a:rPr lang="kk-KZ" sz="1200" b="1" dirty="0">
                <a:latin typeface="Times New Roman" pitchFamily="18" charset="0"/>
                <a:cs typeface="Times New Roman" pitchFamily="18" charset="0"/>
              </a:rPr>
              <a:t>жастар тәжірибесі</a:t>
            </a:r>
            <a:r>
              <a:rPr lang="kk-KZ" sz="1200" dirty="0">
                <a:latin typeface="Times New Roman" pitchFamily="18" charset="0"/>
                <a:cs typeface="Times New Roman" pitchFamily="18" charset="0"/>
              </a:rPr>
              <a:t>, субсидия көлемі 25 АЕК-ті немесе 56 725 теңгені құрайды (салықтарды, міндетті әлеуметтік аударымдарды, пайдаланылмаған еңбек демалысы үшін өтемақылар және банк қызметтерін есептегенде);</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мерзімі 12 айға дейінгі </a:t>
            </a:r>
            <a:r>
              <a:rPr lang="kk-KZ" sz="1200" b="1" dirty="0">
                <a:latin typeface="Times New Roman" pitchFamily="18" charset="0"/>
                <a:cs typeface="Times New Roman" pitchFamily="18" charset="0"/>
              </a:rPr>
              <a:t>әлеуметтік жұмыс орындары</a:t>
            </a:r>
            <a:r>
              <a:rPr lang="kk-KZ" sz="1200" dirty="0">
                <a:latin typeface="Times New Roman" pitchFamily="18" charset="0"/>
                <a:cs typeface="Times New Roman" pitchFamily="18" charset="0"/>
              </a:rPr>
              <a:t>, ай сайынғы субсидия көлемі белгіленген жалақы мөлшерінің 35% құрайды, бірақ 1 ЕТЖ мөлшерінен (24 458 теңге) артық емес;</a:t>
            </a:r>
            <a:endParaRPr lang="ru-RU" sz="1200" dirty="0">
              <a:latin typeface="Times New Roman" pitchFamily="18" charset="0"/>
              <a:cs typeface="Times New Roman" pitchFamily="18" charset="0"/>
            </a:endParaRPr>
          </a:p>
          <a:p>
            <a:r>
              <a:rPr lang="kk-KZ" sz="1200" dirty="0">
                <a:latin typeface="Times New Roman" pitchFamily="18" charset="0"/>
                <a:cs typeface="Times New Roman" pitchFamily="18" charset="0"/>
              </a:rPr>
              <a:t>- мерзімі 12 айға дейінгі </a:t>
            </a:r>
            <a:r>
              <a:rPr lang="kk-KZ" sz="1200" b="1" dirty="0">
                <a:latin typeface="Times New Roman" pitchFamily="18" charset="0"/>
                <a:cs typeface="Times New Roman" pitchFamily="18" charset="0"/>
              </a:rPr>
              <a:t>қоғамдық жұмыстар</a:t>
            </a:r>
            <a:r>
              <a:rPr lang="kk-KZ" sz="1200" dirty="0">
                <a:latin typeface="Times New Roman" pitchFamily="18" charset="0"/>
                <a:cs typeface="Times New Roman" pitchFamily="18" charset="0"/>
              </a:rPr>
              <a:t>, жалақы мөлшері салықтарды, міндетті әлеуметтік аударымдарды, пайдаланылмаған еңбек демалысы үшін өтемақыларды есептегенде және экологиялық үстемақылар бойынша төлемдерді есептемегенде 48 918 теңгені құрайды.</a:t>
            </a:r>
            <a:endParaRPr lang="ru-RU" sz="1200" dirty="0">
              <a:latin typeface="Times New Roman" pitchFamily="18" charset="0"/>
              <a:cs typeface="Times New Roman" pitchFamily="18" charset="0"/>
            </a:endParaRPr>
          </a:p>
        </p:txBody>
      </p:sp>
    </p:spTree>
    <p:extLst>
      <p:ext uri="{BB962C8B-B14F-4D97-AF65-F5344CB8AC3E}">
        <p14:creationId xmlns:p14="http://schemas.microsoft.com/office/powerpoint/2010/main" val="165418154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andilda\Desktop\5y6556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680" y="395536"/>
            <a:ext cx="5896068" cy="4320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473013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60648" y="323528"/>
            <a:ext cx="6336704" cy="7109639"/>
          </a:xfrm>
          <a:prstGeom prst="rect">
            <a:avLst/>
          </a:prstGeom>
        </p:spPr>
        <p:txBody>
          <a:bodyPr wrap="square">
            <a:spAutoFit/>
          </a:bodyPr>
          <a:lstStyle/>
          <a:p>
            <a:pPr algn="ctr"/>
            <a:r>
              <a:rPr lang="ru-RU" sz="1200" b="1" i="1" dirty="0">
                <a:latin typeface="Times New Roman" pitchFamily="18" charset="0"/>
                <a:cs typeface="Times New Roman" pitchFamily="18" charset="0"/>
              </a:rPr>
              <a:t>Заключение трудового договора </a:t>
            </a:r>
            <a:endParaRPr lang="ru-RU" sz="1200" dirty="0">
              <a:latin typeface="Times New Roman" pitchFamily="18" charset="0"/>
              <a:cs typeface="Times New Roman" pitchFamily="18" charset="0"/>
            </a:endParaRPr>
          </a:p>
          <a:p>
            <a:pPr algn="ctr"/>
            <a:r>
              <a:rPr lang="ru-RU" sz="1200" i="1" dirty="0">
                <a:latin typeface="Times New Roman" pitchFamily="18" charset="0"/>
                <a:cs typeface="Times New Roman" pitchFamily="18" charset="0"/>
              </a:rPr>
              <a:t>(статьи 21, 28, 33, 36 Трудового кодекса РК)</a:t>
            </a:r>
            <a:endParaRPr lang="ru-RU" sz="1200" dirty="0">
              <a:latin typeface="Times New Roman" pitchFamily="18" charset="0"/>
              <a:cs typeface="Times New Roman" pitchFamily="18" charset="0"/>
            </a:endParaRPr>
          </a:p>
          <a:p>
            <a:r>
              <a:rPr lang="ru-RU" sz="1200" dirty="0">
                <a:latin typeface="Times New Roman" pitchFamily="18" charset="0"/>
                <a:cs typeface="Times New Roman" pitchFamily="18" charset="0"/>
              </a:rPr>
              <a:t>	Трудовые отношения возникают на основании </a:t>
            </a:r>
            <a:r>
              <a:rPr lang="ru-RU" sz="1200" b="1" dirty="0">
                <a:latin typeface="Times New Roman" pitchFamily="18" charset="0"/>
                <a:cs typeface="Times New Roman" pitchFamily="18" charset="0"/>
              </a:rPr>
              <a:t>трудового договора</a:t>
            </a:r>
            <a:r>
              <a:rPr lang="ru-RU" sz="1200" dirty="0">
                <a:latin typeface="Times New Roman" pitchFamily="18" charset="0"/>
                <a:cs typeface="Times New Roman" pitchFamily="18" charset="0"/>
              </a:rPr>
              <a:t>, который заключается в письменной форме в двух экземплярах и подписывается сторонами. По одному экземпляру договора хранится у работника и работодателя. </a:t>
            </a:r>
          </a:p>
          <a:p>
            <a:r>
              <a:rPr lang="ru-RU" sz="1200" dirty="0">
                <a:latin typeface="Times New Roman" pitchFamily="18" charset="0"/>
                <a:cs typeface="Times New Roman" pitchFamily="18" charset="0"/>
              </a:rPr>
              <a:t>	Допуск к работе лица возможен только после заключения договора. В случае отсутствия  или </a:t>
            </a:r>
            <a:r>
              <a:rPr lang="ru-RU" sz="1200" dirty="0" err="1">
                <a:latin typeface="Times New Roman" pitchFamily="18" charset="0"/>
                <a:cs typeface="Times New Roman" pitchFamily="18" charset="0"/>
              </a:rPr>
              <a:t>неоформления</a:t>
            </a:r>
            <a:r>
              <a:rPr lang="ru-RU" sz="1200" dirty="0">
                <a:latin typeface="Times New Roman" pitchFamily="18" charset="0"/>
                <a:cs typeface="Times New Roman" pitchFamily="18" charset="0"/>
              </a:rPr>
              <a:t> трудового договора по вине работодателя он несет ответственность в установленном порядке. В этом случае трудовые отношения считаются возникшими с того дня, когда работник приступил к работе</a:t>
            </a:r>
            <a:r>
              <a:rPr lang="ru-RU" sz="1200" dirty="0" smtClean="0">
                <a:latin typeface="Times New Roman" pitchFamily="18" charset="0"/>
                <a:cs typeface="Times New Roman" pitchFamily="18" charset="0"/>
              </a:rPr>
              <a:t>.</a:t>
            </a:r>
            <a:endParaRPr lang="en-US" sz="1200" dirty="0" smtClean="0">
              <a:latin typeface="Times New Roman" pitchFamily="18" charset="0"/>
              <a:cs typeface="Times New Roman" pitchFamily="18" charset="0"/>
            </a:endParaRPr>
          </a:p>
          <a:p>
            <a:endParaRPr lang="ru-RU" sz="1200" dirty="0">
              <a:latin typeface="Times New Roman" pitchFamily="18" charset="0"/>
              <a:cs typeface="Times New Roman" pitchFamily="18" charset="0"/>
            </a:endParaRPr>
          </a:p>
          <a:p>
            <a:r>
              <a:rPr lang="ru-RU" sz="1200" dirty="0">
                <a:latin typeface="Times New Roman" pitchFamily="18" charset="0"/>
                <a:cs typeface="Times New Roman" pitchFamily="18" charset="0"/>
              </a:rPr>
              <a:t> 	</a:t>
            </a:r>
            <a:r>
              <a:rPr lang="ru-RU" sz="1200" b="1" dirty="0">
                <a:latin typeface="Times New Roman" pitchFamily="18" charset="0"/>
                <a:cs typeface="Times New Roman" pitchFamily="18" charset="0"/>
              </a:rPr>
              <a:t>Трудовой договор должен содержать:</a:t>
            </a:r>
            <a:endParaRPr lang="ru-RU" sz="1200" dirty="0">
              <a:latin typeface="Times New Roman" pitchFamily="18" charset="0"/>
              <a:cs typeface="Times New Roman" pitchFamily="18" charset="0"/>
            </a:endParaRPr>
          </a:p>
          <a:p>
            <a:r>
              <a:rPr lang="ru-RU" sz="1200" dirty="0">
                <a:latin typeface="Times New Roman" pitchFamily="18" charset="0"/>
                <a:cs typeface="Times New Roman" pitchFamily="18" charset="0"/>
              </a:rPr>
              <a:t>      реквизиты сторон;</a:t>
            </a:r>
          </a:p>
          <a:p>
            <a:r>
              <a:rPr lang="ru-RU" sz="1200" dirty="0">
                <a:latin typeface="Times New Roman" pitchFamily="18" charset="0"/>
                <a:cs typeface="Times New Roman" pitchFamily="18" charset="0"/>
              </a:rPr>
              <a:t>      саму трудовую функцию; </a:t>
            </a:r>
          </a:p>
          <a:p>
            <a:r>
              <a:rPr lang="ru-RU" sz="1200" dirty="0">
                <a:latin typeface="Times New Roman" pitchFamily="18" charset="0"/>
                <a:cs typeface="Times New Roman" pitchFamily="18" charset="0"/>
              </a:rPr>
              <a:t>      место выполнения работы и срок договора;</a:t>
            </a:r>
          </a:p>
          <a:p>
            <a:r>
              <a:rPr lang="ru-RU" sz="1200" dirty="0">
                <a:latin typeface="Times New Roman" pitchFamily="18" charset="0"/>
                <a:cs typeface="Times New Roman" pitchFamily="18" charset="0"/>
              </a:rPr>
              <a:t>      дату начала работы;</a:t>
            </a:r>
          </a:p>
          <a:p>
            <a:r>
              <a:rPr lang="ru-RU" sz="1200" dirty="0">
                <a:latin typeface="Times New Roman" pitchFamily="18" charset="0"/>
                <a:cs typeface="Times New Roman" pitchFamily="18" charset="0"/>
              </a:rPr>
              <a:t>      режим рабочего времени и отдыха;</a:t>
            </a:r>
          </a:p>
          <a:p>
            <a:r>
              <a:rPr lang="ru-RU" sz="1200" dirty="0">
                <a:latin typeface="Times New Roman" pitchFamily="18" charset="0"/>
                <a:cs typeface="Times New Roman" pitchFamily="18" charset="0"/>
              </a:rPr>
              <a:t>      размер оплаты труда; </a:t>
            </a:r>
          </a:p>
          <a:p>
            <a:r>
              <a:rPr lang="ru-RU" sz="1200" dirty="0">
                <a:latin typeface="Times New Roman" pitchFamily="18" charset="0"/>
                <a:cs typeface="Times New Roman" pitchFamily="18" charset="0"/>
              </a:rPr>
              <a:t>      характеристику условий труда, гарантии и льготы</a:t>
            </a:r>
          </a:p>
          <a:p>
            <a:r>
              <a:rPr lang="ru-RU" sz="1200" dirty="0">
                <a:latin typeface="Times New Roman" pitchFamily="18" charset="0"/>
                <a:cs typeface="Times New Roman" pitchFamily="18" charset="0"/>
              </a:rPr>
              <a:t>      права и обязанности работника и работодателя;</a:t>
            </a:r>
          </a:p>
          <a:p>
            <a:r>
              <a:rPr lang="ru-RU" sz="1200" dirty="0">
                <a:latin typeface="Times New Roman" pitchFamily="18" charset="0"/>
                <a:cs typeface="Times New Roman" pitchFamily="18" charset="0"/>
              </a:rPr>
              <a:t>      порядок изменения и прекращения трудового договора;</a:t>
            </a:r>
          </a:p>
          <a:p>
            <a:r>
              <a:rPr lang="ru-RU" sz="1200" dirty="0">
                <a:latin typeface="Times New Roman" pitchFamily="18" charset="0"/>
                <a:cs typeface="Times New Roman" pitchFamily="18" charset="0"/>
              </a:rPr>
              <a:t>      ответственность сторон</a:t>
            </a:r>
          </a:p>
          <a:p>
            <a:r>
              <a:rPr lang="ru-RU" sz="1200" dirty="0">
                <a:latin typeface="Times New Roman" pitchFamily="18" charset="0"/>
                <a:cs typeface="Times New Roman" pitchFamily="18" charset="0"/>
              </a:rPr>
              <a:t>      дату заключения и номер.</a:t>
            </a:r>
          </a:p>
          <a:p>
            <a:r>
              <a:rPr lang="ru-RU" sz="1200" dirty="0">
                <a:latin typeface="Times New Roman" pitchFamily="18" charset="0"/>
                <a:cs typeface="Times New Roman" pitchFamily="18" charset="0"/>
              </a:rPr>
              <a:t>	При заключении трудового договора в трудовом договоре может быть установлено условие об испытательном сроке, который включается в трудовой стаж и не может превышать три месяца.   </a:t>
            </a:r>
            <a:endParaRPr lang="en-US" sz="1200" dirty="0" smtClean="0">
              <a:latin typeface="Times New Roman" pitchFamily="18" charset="0"/>
              <a:cs typeface="Times New Roman" pitchFamily="18" charset="0"/>
            </a:endParaRPr>
          </a:p>
          <a:p>
            <a:endParaRPr lang="ru-RU" sz="1200" dirty="0">
              <a:latin typeface="Times New Roman" pitchFamily="18" charset="0"/>
              <a:cs typeface="Times New Roman" pitchFamily="18" charset="0"/>
            </a:endParaRPr>
          </a:p>
          <a:p>
            <a:pPr algn="ctr"/>
            <a:r>
              <a:rPr lang="ru-RU" sz="1200" b="1" i="1" dirty="0">
                <a:latin typeface="Times New Roman" pitchFamily="18" charset="0"/>
                <a:cs typeface="Times New Roman" pitchFamily="18" charset="0"/>
              </a:rPr>
              <a:t>Права и обязанности работника и работодателя</a:t>
            </a:r>
            <a:endParaRPr lang="ru-RU" sz="1200" dirty="0">
              <a:latin typeface="Times New Roman" pitchFamily="18" charset="0"/>
              <a:cs typeface="Times New Roman" pitchFamily="18" charset="0"/>
            </a:endParaRPr>
          </a:p>
          <a:p>
            <a:pPr algn="ctr"/>
            <a:r>
              <a:rPr lang="ru-RU" sz="1200" i="1" dirty="0">
                <a:latin typeface="Times New Roman" pitchFamily="18" charset="0"/>
                <a:cs typeface="Times New Roman" pitchFamily="18" charset="0"/>
              </a:rPr>
              <a:t>(статьи 22, 23 Трудового кодекса РК)</a:t>
            </a:r>
            <a:endParaRPr lang="ru-RU" sz="1200" dirty="0">
              <a:latin typeface="Times New Roman" pitchFamily="18" charset="0"/>
              <a:cs typeface="Times New Roman" pitchFamily="18" charset="0"/>
            </a:endParaRPr>
          </a:p>
          <a:p>
            <a:r>
              <a:rPr lang="ru-RU" sz="1200" dirty="0">
                <a:latin typeface="Times New Roman" pitchFamily="18" charset="0"/>
                <a:cs typeface="Times New Roman" pitchFamily="18" charset="0"/>
              </a:rPr>
              <a:t>	</a:t>
            </a:r>
            <a:r>
              <a:rPr lang="ru-RU" sz="1200" b="1" dirty="0">
                <a:latin typeface="Times New Roman" pitchFamily="18" charset="0"/>
                <a:cs typeface="Times New Roman" pitchFamily="18" charset="0"/>
              </a:rPr>
              <a:t>Работник имеет право на:</a:t>
            </a:r>
            <a:endParaRPr lang="ru-RU" sz="1200" dirty="0">
              <a:latin typeface="Times New Roman" pitchFamily="18" charset="0"/>
              <a:cs typeface="Times New Roman" pitchFamily="18" charset="0"/>
            </a:endParaRPr>
          </a:p>
          <a:p>
            <a:r>
              <a:rPr lang="ru-RU" sz="1200" dirty="0">
                <a:latin typeface="Times New Roman" pitchFamily="18" charset="0"/>
                <a:cs typeface="Times New Roman" pitchFamily="18" charset="0"/>
              </a:rPr>
              <a:t>      заключение, изменение, дополнение, прекращение и расторжение трудового договора;</a:t>
            </a:r>
          </a:p>
          <a:p>
            <a:r>
              <a:rPr lang="ru-RU" sz="1200" dirty="0">
                <a:latin typeface="Times New Roman" pitchFamily="18" charset="0"/>
                <a:cs typeface="Times New Roman" pitchFamily="18" charset="0"/>
              </a:rPr>
              <a:t>      требование от работодателя выполнения условий договоров;</a:t>
            </a:r>
          </a:p>
          <a:p>
            <a:r>
              <a:rPr lang="ru-RU" sz="1200" dirty="0">
                <a:latin typeface="Times New Roman" pitchFamily="18" charset="0"/>
                <a:cs typeface="Times New Roman" pitchFamily="18" charset="0"/>
              </a:rPr>
              <a:t>      безопасность и охрану труда;</a:t>
            </a:r>
          </a:p>
          <a:p>
            <a:r>
              <a:rPr lang="ru-RU" sz="1200" dirty="0">
                <a:latin typeface="Times New Roman" pitchFamily="18" charset="0"/>
                <a:cs typeface="Times New Roman" pitchFamily="18" charset="0"/>
              </a:rPr>
              <a:t>      получение полной и достоверной информации о состоянии условий труда и охраны труда;</a:t>
            </a:r>
          </a:p>
          <a:p>
            <a:r>
              <a:rPr lang="ru-RU" sz="1200" dirty="0">
                <a:latin typeface="Times New Roman" pitchFamily="18" charset="0"/>
                <a:cs typeface="Times New Roman" pitchFamily="18" charset="0"/>
              </a:rPr>
              <a:t>      своевременную и в полном объеме выплату заработной платы;</a:t>
            </a:r>
          </a:p>
          <a:p>
            <a:r>
              <a:rPr lang="ru-RU" sz="1200" dirty="0">
                <a:latin typeface="Times New Roman" pitchFamily="18" charset="0"/>
                <a:cs typeface="Times New Roman" pitchFamily="18" charset="0"/>
              </a:rPr>
              <a:t>      оплату простоя;</a:t>
            </a:r>
          </a:p>
          <a:p>
            <a:r>
              <a:rPr lang="ru-RU" sz="1200" dirty="0">
                <a:latin typeface="Times New Roman" pitchFamily="18" charset="0"/>
                <a:cs typeface="Times New Roman" pitchFamily="18" charset="0"/>
              </a:rPr>
              <a:t>      отдых, в том числе ежегодный отпуск;</a:t>
            </a:r>
          </a:p>
          <a:p>
            <a:r>
              <a:rPr lang="ru-RU" sz="1200" dirty="0">
                <a:latin typeface="Times New Roman" pitchFamily="18" charset="0"/>
                <a:cs typeface="Times New Roman" pitchFamily="18" charset="0"/>
              </a:rPr>
              <a:t>      объединение, включая право на создание профессионального союза, а также членство в нем,</a:t>
            </a:r>
          </a:p>
        </p:txBody>
      </p:sp>
    </p:spTree>
    <p:extLst>
      <p:ext uri="{BB962C8B-B14F-4D97-AF65-F5344CB8AC3E}">
        <p14:creationId xmlns:p14="http://schemas.microsoft.com/office/powerpoint/2010/main" val="25018629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5523" y="251520"/>
            <a:ext cx="6336704" cy="7294305"/>
          </a:xfrm>
          <a:prstGeom prst="rect">
            <a:avLst/>
          </a:prstGeom>
        </p:spPr>
        <p:txBody>
          <a:bodyPr wrap="square">
            <a:spAutoFit/>
          </a:bodyPr>
          <a:lstStyle/>
          <a:p>
            <a:r>
              <a:rPr lang="ru-RU" sz="1200" dirty="0">
                <a:latin typeface="Times New Roman" pitchFamily="18" charset="0"/>
                <a:cs typeface="Times New Roman" pitchFamily="18" charset="0"/>
              </a:rPr>
              <a:t>      участие через своих представителей в коллективных переговорах и разработке проекта коллективного договора, а также ознакомление с подписанным коллективным договором;</a:t>
            </a:r>
          </a:p>
          <a:p>
            <a:r>
              <a:rPr lang="ru-RU" sz="1200" dirty="0">
                <a:latin typeface="Times New Roman" pitchFamily="18" charset="0"/>
                <a:cs typeface="Times New Roman" pitchFamily="18" charset="0"/>
              </a:rPr>
              <a:t>      возмещение вреда, причиненного здоровью в связи с исполнением трудовых обязанностей;</a:t>
            </a:r>
          </a:p>
          <a:p>
            <a:r>
              <a:rPr lang="ru-RU" sz="1200" dirty="0">
                <a:latin typeface="Times New Roman" pitchFamily="18" charset="0"/>
                <a:cs typeface="Times New Roman" pitchFamily="18" charset="0"/>
              </a:rPr>
              <a:t>      обязательное социальное страхование и страхование от несчастных случаев при исполнении трудовых обязанностей;</a:t>
            </a:r>
          </a:p>
          <a:p>
            <a:r>
              <a:rPr lang="ru-RU" sz="1200" dirty="0">
                <a:latin typeface="Times New Roman" pitchFamily="18" charset="0"/>
                <a:cs typeface="Times New Roman" pitchFamily="18" charset="0"/>
              </a:rPr>
              <a:t>      гарантии и компенсационные выплаты; </a:t>
            </a:r>
          </a:p>
          <a:p>
            <a:r>
              <a:rPr lang="ru-RU" sz="1200" dirty="0">
                <a:latin typeface="Times New Roman" pitchFamily="18" charset="0"/>
                <a:cs typeface="Times New Roman" pitchFamily="18" charset="0"/>
              </a:rPr>
              <a:t>      защиту своих прав и законных интересов;</a:t>
            </a:r>
          </a:p>
          <a:p>
            <a:r>
              <a:rPr lang="ru-RU" sz="1200" dirty="0">
                <a:latin typeface="Times New Roman" pitchFamily="18" charset="0"/>
                <a:cs typeface="Times New Roman" pitchFamily="18" charset="0"/>
              </a:rPr>
              <a:t>      равную оплату за равный труд без какой-либо дискриминации;</a:t>
            </a:r>
          </a:p>
          <a:p>
            <a:r>
              <a:rPr lang="ru-RU" sz="1200" dirty="0">
                <a:latin typeface="Times New Roman" pitchFamily="18" charset="0"/>
                <a:cs typeface="Times New Roman" pitchFamily="18" charset="0"/>
              </a:rPr>
              <a:t>      обращение за разрешением индивидуального трудового спора последовательно в согласительную комиссию и суд;</a:t>
            </a:r>
          </a:p>
          <a:p>
            <a:r>
              <a:rPr lang="ru-RU" sz="1200" dirty="0">
                <a:latin typeface="Times New Roman" pitchFamily="18" charset="0"/>
                <a:cs typeface="Times New Roman" pitchFamily="18" charset="0"/>
              </a:rPr>
              <a:t>      рабочее место, оборудованное в соответствии с требованиями безопасности и охраны труда;</a:t>
            </a:r>
          </a:p>
          <a:p>
            <a:r>
              <a:rPr lang="ru-RU" sz="1200" dirty="0">
                <a:latin typeface="Times New Roman" pitchFamily="18" charset="0"/>
                <a:cs typeface="Times New Roman" pitchFamily="18" charset="0"/>
              </a:rPr>
              <a:t>      обеспечение средствами индивидуальной и коллективной защиты, специальной одеждой;</a:t>
            </a:r>
          </a:p>
          <a:p>
            <a:r>
              <a:rPr lang="ru-RU" sz="1200" dirty="0">
                <a:latin typeface="Times New Roman" pitchFamily="18" charset="0"/>
                <a:cs typeface="Times New Roman" pitchFamily="18" charset="0"/>
              </a:rPr>
              <a:t>      отказ от выполнения работы при возникновении ситуации, создающей угрозу его здоровью или жизни, с извещением об этом непосредственного руководителя или представителя работодателя;</a:t>
            </a:r>
          </a:p>
          <a:p>
            <a:r>
              <a:rPr lang="ru-RU" sz="1200" dirty="0">
                <a:latin typeface="Times New Roman" pitchFamily="18" charset="0"/>
                <a:cs typeface="Times New Roman" pitchFamily="18" charset="0"/>
              </a:rPr>
              <a:t>      обращение в уполномоченный орган по труду о проведении обследования условий безопасности и охраны труда на рабочем месте, а также на представительное участие в проверке и рассмотрении вопросов, связанных с улучшением условий, безопасности и охраны труда;</a:t>
            </a:r>
          </a:p>
          <a:p>
            <a:r>
              <a:rPr lang="ru-RU" sz="1200" dirty="0">
                <a:latin typeface="Times New Roman" pitchFamily="18" charset="0"/>
                <a:cs typeface="Times New Roman" pitchFamily="18" charset="0"/>
              </a:rPr>
              <a:t>      обжалование действий (бездействия) работодателя;</a:t>
            </a:r>
          </a:p>
          <a:p>
            <a:r>
              <a:rPr lang="ru-RU" sz="1200" dirty="0">
                <a:latin typeface="Times New Roman" pitchFamily="18" charset="0"/>
                <a:cs typeface="Times New Roman" pitchFamily="18" charset="0"/>
              </a:rPr>
              <a:t>      оплату труда в соответствии с квалификацией, сложностью труда, количеством и качеством выполненной работы, а также условиями труда;</a:t>
            </a:r>
          </a:p>
          <a:p>
            <a:r>
              <a:rPr lang="ru-RU" sz="1200" dirty="0">
                <a:latin typeface="Times New Roman" pitchFamily="18" charset="0"/>
                <a:cs typeface="Times New Roman" pitchFamily="18" charset="0"/>
              </a:rPr>
              <a:t>      разрешение индивидуальных и коллективных трудовых споров, включая право на забастовку;</a:t>
            </a:r>
          </a:p>
          <a:p>
            <a:r>
              <a:rPr lang="ru-RU" sz="1200" dirty="0">
                <a:latin typeface="Times New Roman" pitchFamily="18" charset="0"/>
                <a:cs typeface="Times New Roman" pitchFamily="18" charset="0"/>
              </a:rPr>
              <a:t>      обеспечение защиты персональных данных, хранящихся у работодателя</a:t>
            </a:r>
            <a:r>
              <a:rPr lang="ru-RU" sz="1200" dirty="0" smtClean="0">
                <a:latin typeface="Times New Roman" pitchFamily="18" charset="0"/>
                <a:cs typeface="Times New Roman" pitchFamily="18" charset="0"/>
              </a:rPr>
              <a:t>.</a:t>
            </a:r>
            <a:endParaRPr lang="en-US" sz="1200" dirty="0" smtClean="0">
              <a:latin typeface="Times New Roman" pitchFamily="18" charset="0"/>
              <a:cs typeface="Times New Roman" pitchFamily="18" charset="0"/>
            </a:endParaRPr>
          </a:p>
          <a:p>
            <a:endParaRPr lang="ru-RU" sz="1200" dirty="0">
              <a:latin typeface="Times New Roman" pitchFamily="18" charset="0"/>
              <a:cs typeface="Times New Roman" pitchFamily="18" charset="0"/>
            </a:endParaRPr>
          </a:p>
          <a:p>
            <a:r>
              <a:rPr lang="ru-RU" sz="1200" dirty="0">
                <a:latin typeface="Times New Roman" pitchFamily="18" charset="0"/>
                <a:cs typeface="Times New Roman" pitchFamily="18" charset="0"/>
              </a:rPr>
              <a:t>        </a:t>
            </a:r>
            <a:r>
              <a:rPr lang="ru-RU" sz="1200" b="1" dirty="0">
                <a:latin typeface="Times New Roman" pitchFamily="18" charset="0"/>
                <a:cs typeface="Times New Roman" pitchFamily="18" charset="0"/>
              </a:rPr>
              <a:t>Работник обязан:</a:t>
            </a:r>
            <a:endParaRPr lang="ru-RU" sz="1200" dirty="0">
              <a:latin typeface="Times New Roman" pitchFamily="18" charset="0"/>
              <a:cs typeface="Times New Roman" pitchFamily="18" charset="0"/>
            </a:endParaRPr>
          </a:p>
          <a:p>
            <a:r>
              <a:rPr lang="ru-RU" sz="1200" dirty="0">
                <a:latin typeface="Times New Roman" pitchFamily="18" charset="0"/>
                <a:cs typeface="Times New Roman" pitchFamily="18" charset="0"/>
              </a:rPr>
              <a:t>      выполнять трудовые обязанности и соблюдать трудовую дисциплину;</a:t>
            </a:r>
          </a:p>
          <a:p>
            <a:r>
              <a:rPr lang="ru-RU" sz="1200" dirty="0">
                <a:latin typeface="Times New Roman" pitchFamily="18" charset="0"/>
                <a:cs typeface="Times New Roman" pitchFamily="18" charset="0"/>
              </a:rPr>
              <a:t>      соблюдать требования по безопасности и охране труда;</a:t>
            </a:r>
          </a:p>
          <a:p>
            <a:r>
              <a:rPr lang="ru-RU" sz="1200" dirty="0">
                <a:latin typeface="Times New Roman" pitchFamily="18" charset="0"/>
                <a:cs typeface="Times New Roman" pitchFamily="18" charset="0"/>
              </a:rPr>
              <a:t>      бережно относиться к имуществу работодателя и работников;</a:t>
            </a:r>
          </a:p>
          <a:p>
            <a:r>
              <a:rPr lang="ru-RU" sz="1200" dirty="0">
                <a:latin typeface="Times New Roman" pitchFamily="18" charset="0"/>
                <a:cs typeface="Times New Roman" pitchFamily="18" charset="0"/>
              </a:rPr>
              <a:t>      сообщать работодателю о возникшей ситуации, представляющей угрозу жизни и здоровью людей, сохранности имущества работодателя и работников, а также о возникновении простоя;</a:t>
            </a:r>
          </a:p>
          <a:p>
            <a:r>
              <a:rPr lang="ru-RU" sz="1200" dirty="0">
                <a:latin typeface="Times New Roman" pitchFamily="18" charset="0"/>
                <a:cs typeface="Times New Roman" pitchFamily="18" charset="0"/>
              </a:rPr>
              <a:t>      не разглашать сведений, составляющих государственные секреты, служебную, коммерческую тайну;</a:t>
            </a:r>
          </a:p>
          <a:p>
            <a:r>
              <a:rPr lang="ru-RU" sz="1200" dirty="0">
                <a:latin typeface="Times New Roman" pitchFamily="18" charset="0"/>
                <a:cs typeface="Times New Roman" pitchFamily="18" charset="0"/>
              </a:rPr>
              <a:t>      возмещать работодателю причиненный ущерб.</a:t>
            </a:r>
          </a:p>
          <a:p>
            <a:r>
              <a:rPr lang="ru-RU" sz="1200" dirty="0">
                <a:latin typeface="Times New Roman" pitchFamily="18" charset="0"/>
                <a:cs typeface="Times New Roman" pitchFamily="18" charset="0"/>
              </a:rPr>
              <a:t>      Работник имеет иные права и исполняет иные обязанности, предусмотренные Трудовым Кодексом.</a:t>
            </a:r>
          </a:p>
        </p:txBody>
      </p:sp>
    </p:spTree>
    <p:extLst>
      <p:ext uri="{BB962C8B-B14F-4D97-AF65-F5344CB8AC3E}">
        <p14:creationId xmlns:p14="http://schemas.microsoft.com/office/powerpoint/2010/main" val="95608801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60648" y="251520"/>
            <a:ext cx="6336704" cy="7109639"/>
          </a:xfrm>
          <a:prstGeom prst="rect">
            <a:avLst/>
          </a:prstGeom>
        </p:spPr>
        <p:txBody>
          <a:bodyPr wrap="square">
            <a:spAutoFit/>
          </a:bodyPr>
          <a:lstStyle/>
          <a:p>
            <a:r>
              <a:rPr lang="ru-RU" sz="1200" dirty="0">
                <a:latin typeface="Times New Roman" pitchFamily="18" charset="0"/>
                <a:cs typeface="Times New Roman" pitchFamily="18" charset="0"/>
              </a:rPr>
              <a:t>    </a:t>
            </a:r>
            <a:r>
              <a:rPr lang="ru-RU" sz="1200" b="1" dirty="0">
                <a:latin typeface="Times New Roman" pitchFamily="18" charset="0"/>
                <a:cs typeface="Times New Roman" pitchFamily="18" charset="0"/>
              </a:rPr>
              <a:t>  Работодатель имеет право:</a:t>
            </a:r>
            <a:endParaRPr lang="ru-RU" sz="1200" dirty="0">
              <a:latin typeface="Times New Roman" pitchFamily="18" charset="0"/>
              <a:cs typeface="Times New Roman" pitchFamily="18" charset="0"/>
            </a:endParaRPr>
          </a:p>
          <a:p>
            <a:r>
              <a:rPr lang="ru-RU" sz="1200" dirty="0">
                <a:latin typeface="Times New Roman" pitchFamily="18" charset="0"/>
                <a:cs typeface="Times New Roman" pitchFamily="18" charset="0"/>
              </a:rPr>
              <a:t>      на свободу выбора при приеме на работу;</a:t>
            </a:r>
          </a:p>
          <a:p>
            <a:r>
              <a:rPr lang="ru-RU" sz="1200" dirty="0">
                <a:latin typeface="Times New Roman" pitchFamily="18" charset="0"/>
                <a:cs typeface="Times New Roman" pitchFamily="18" charset="0"/>
              </a:rPr>
              <a:t>      изменять, дополнять, прекращать и расторгать трудовые договоры с работниками;</a:t>
            </a:r>
          </a:p>
          <a:p>
            <a:r>
              <a:rPr lang="ru-RU" sz="1200" dirty="0">
                <a:latin typeface="Times New Roman" pitchFamily="18" charset="0"/>
                <a:cs typeface="Times New Roman" pitchFamily="18" charset="0"/>
              </a:rPr>
              <a:t>      издавать акты;</a:t>
            </a:r>
          </a:p>
          <a:p>
            <a:r>
              <a:rPr lang="ru-RU" sz="1200" dirty="0">
                <a:latin typeface="Times New Roman" pitchFamily="18" charset="0"/>
                <a:cs typeface="Times New Roman" pitchFamily="18" charset="0"/>
              </a:rPr>
              <a:t>      создавать и вступать в объединения в целях представительства и защиты своих прав и интересов;</a:t>
            </a:r>
          </a:p>
          <a:p>
            <a:r>
              <a:rPr lang="ru-RU" sz="1200" dirty="0">
                <a:latin typeface="Times New Roman" pitchFamily="18" charset="0"/>
                <a:cs typeface="Times New Roman" pitchFamily="18" charset="0"/>
              </a:rPr>
              <a:t>      требовать от работников выполнения условий договоров, правил трудового распорядка и других актов работодателя;</a:t>
            </a:r>
          </a:p>
          <a:p>
            <a:r>
              <a:rPr lang="ru-RU" sz="1200" dirty="0">
                <a:latin typeface="Times New Roman" pitchFamily="18" charset="0"/>
                <a:cs typeface="Times New Roman" pitchFamily="18" charset="0"/>
              </a:rPr>
              <a:t>      поощрять работников, налагать дисциплинарные взыскания, привлекать работников к материальной ответственности;</a:t>
            </a:r>
          </a:p>
          <a:p>
            <a:r>
              <a:rPr lang="ru-RU" sz="1200" dirty="0">
                <a:latin typeface="Times New Roman" pitchFamily="18" charset="0"/>
                <a:cs typeface="Times New Roman" pitchFamily="18" charset="0"/>
              </a:rPr>
              <a:t>      на возмещение ущерба, нанесенного работником при исполнении трудовых обязанностей;</a:t>
            </a:r>
          </a:p>
          <a:p>
            <a:r>
              <a:rPr lang="ru-RU" sz="1200" dirty="0">
                <a:latin typeface="Times New Roman" pitchFamily="18" charset="0"/>
                <a:cs typeface="Times New Roman" pitchFamily="18" charset="0"/>
              </a:rPr>
              <a:t>      обращаться в суд в целях защиты своих прав и интересов;</a:t>
            </a:r>
          </a:p>
          <a:p>
            <a:r>
              <a:rPr lang="ru-RU" sz="1200" dirty="0">
                <a:latin typeface="Times New Roman" pitchFamily="18" charset="0"/>
                <a:cs typeface="Times New Roman" pitchFamily="18" charset="0"/>
              </a:rPr>
              <a:t>      устанавливать работнику испытательный срок;</a:t>
            </a:r>
          </a:p>
          <a:p>
            <a:r>
              <a:rPr lang="ru-RU" sz="1200" dirty="0">
                <a:latin typeface="Times New Roman" pitchFamily="18" charset="0"/>
                <a:cs typeface="Times New Roman" pitchFamily="18" charset="0"/>
              </a:rPr>
              <a:t>      обеспечивать работникам профессиональную подготовку, переподготовку и повышение их квалификации;</a:t>
            </a:r>
          </a:p>
          <a:p>
            <a:r>
              <a:rPr lang="ru-RU" sz="1200" dirty="0">
                <a:latin typeface="Times New Roman" pitchFamily="18" charset="0"/>
                <a:cs typeface="Times New Roman" pitchFamily="18" charset="0"/>
              </a:rPr>
              <a:t>      на возмещение своих затрат, связанных с обучением работника;</a:t>
            </a:r>
          </a:p>
          <a:p>
            <a:r>
              <a:rPr lang="ru-RU" sz="1200" dirty="0">
                <a:latin typeface="Times New Roman" pitchFamily="18" charset="0"/>
                <a:cs typeface="Times New Roman" pitchFamily="18" charset="0"/>
              </a:rPr>
              <a:t>      на обращение за разрешением индивидуального трудового спора в согласительную комиссию и суд</a:t>
            </a:r>
            <a:r>
              <a:rPr lang="ru-RU" sz="1200" dirty="0" smtClean="0">
                <a:latin typeface="Times New Roman" pitchFamily="18" charset="0"/>
                <a:cs typeface="Times New Roman" pitchFamily="18" charset="0"/>
              </a:rPr>
              <a:t>.</a:t>
            </a:r>
            <a:endParaRPr lang="en-US" sz="1200" dirty="0" smtClean="0">
              <a:latin typeface="Times New Roman" pitchFamily="18" charset="0"/>
              <a:cs typeface="Times New Roman" pitchFamily="18" charset="0"/>
            </a:endParaRPr>
          </a:p>
          <a:p>
            <a:endParaRPr lang="ru-RU" sz="1200" dirty="0">
              <a:latin typeface="Times New Roman" pitchFamily="18" charset="0"/>
              <a:cs typeface="Times New Roman" pitchFamily="18" charset="0"/>
            </a:endParaRPr>
          </a:p>
          <a:p>
            <a:r>
              <a:rPr lang="ru-RU" sz="1200" b="1" dirty="0">
                <a:latin typeface="Times New Roman" pitchFamily="18" charset="0"/>
                <a:cs typeface="Times New Roman" pitchFamily="18" charset="0"/>
              </a:rPr>
              <a:t>      Работодатель обязан</a:t>
            </a:r>
            <a:r>
              <a:rPr lang="ru-RU" sz="1200" dirty="0">
                <a:latin typeface="Times New Roman" pitchFamily="18" charset="0"/>
                <a:cs typeface="Times New Roman" pitchFamily="18" charset="0"/>
              </a:rPr>
              <a:t>:</a:t>
            </a:r>
          </a:p>
          <a:p>
            <a:r>
              <a:rPr lang="ru-RU" sz="1200" dirty="0">
                <a:latin typeface="Times New Roman" pitchFamily="18" charset="0"/>
                <a:cs typeface="Times New Roman" pitchFamily="18" charset="0"/>
              </a:rPr>
              <a:t>      соблюдать требования трудового законодательства, соглашений, коллективного, трудового договоров, изданных им актов;</a:t>
            </a:r>
          </a:p>
          <a:p>
            <a:r>
              <a:rPr lang="ru-RU" sz="1200" dirty="0">
                <a:latin typeface="Times New Roman" pitchFamily="18" charset="0"/>
                <a:cs typeface="Times New Roman" pitchFamily="18" charset="0"/>
              </a:rPr>
              <a:t>      при приеме на работу заключать трудовые договоры с работниками;</a:t>
            </a:r>
          </a:p>
          <a:p>
            <a:r>
              <a:rPr lang="ru-RU" sz="1200" dirty="0">
                <a:latin typeface="Times New Roman" pitchFamily="18" charset="0"/>
                <a:cs typeface="Times New Roman" pitchFamily="18" charset="0"/>
              </a:rPr>
              <a:t>      требовать при приеме на работу документы, необходимые для заключения трудового договора;</a:t>
            </a:r>
          </a:p>
          <a:p>
            <a:r>
              <a:rPr lang="ru-RU" sz="1200" dirty="0">
                <a:latin typeface="Times New Roman" pitchFamily="18" charset="0"/>
                <a:cs typeface="Times New Roman" pitchFamily="18" charset="0"/>
              </a:rPr>
              <a:t>      предоставить работнику работу, обусловленную трудовым договором;</a:t>
            </a:r>
          </a:p>
          <a:p>
            <a:r>
              <a:rPr lang="ru-RU" sz="1200" dirty="0">
                <a:latin typeface="Times New Roman" pitchFamily="18" charset="0"/>
                <a:cs typeface="Times New Roman" pitchFamily="18" charset="0"/>
              </a:rPr>
              <a:t>      своевременно и в полном размере выплачивать работнику заработную плату и иные выплаты;</a:t>
            </a:r>
          </a:p>
          <a:p>
            <a:r>
              <a:rPr lang="ru-RU" sz="1200" dirty="0">
                <a:latin typeface="Times New Roman" pitchFamily="18" charset="0"/>
                <a:cs typeface="Times New Roman" pitchFamily="18" charset="0"/>
              </a:rPr>
              <a:t>      знакомить работника с правилами трудового распорядка, иными актами работодателя;</a:t>
            </a:r>
          </a:p>
          <a:p>
            <a:r>
              <a:rPr lang="ru-RU" sz="1200" dirty="0">
                <a:latin typeface="Times New Roman" pitchFamily="18" charset="0"/>
                <a:cs typeface="Times New Roman" pitchFamily="18" charset="0"/>
              </a:rPr>
              <a:t>      рассматривать предложения представителей работников и предоставлять им полную и достоверную информацию;</a:t>
            </a:r>
          </a:p>
          <a:p>
            <a:r>
              <a:rPr lang="ru-RU" sz="1200" dirty="0">
                <a:latin typeface="Times New Roman" pitchFamily="18" charset="0"/>
                <a:cs typeface="Times New Roman" pitchFamily="18" charset="0"/>
              </a:rPr>
              <a:t>      вести коллективные переговоры, заключать коллективный договор;</a:t>
            </a:r>
          </a:p>
          <a:p>
            <a:r>
              <a:rPr lang="ru-RU" sz="1200" dirty="0">
                <a:latin typeface="Times New Roman" pitchFamily="18" charset="0"/>
                <a:cs typeface="Times New Roman" pitchFamily="18" charset="0"/>
              </a:rPr>
              <a:t>      обеспечивать работникам условия труда;</a:t>
            </a:r>
          </a:p>
          <a:p>
            <a:r>
              <a:rPr lang="ru-RU" sz="1200" dirty="0">
                <a:latin typeface="Times New Roman" pitchFamily="18" charset="0"/>
                <a:cs typeface="Times New Roman" pitchFamily="18" charset="0"/>
              </a:rPr>
              <a:t>      обеспечивать работников оборудованием, инструментами, технической документацией и иными средствами, необходимыми для исполнения трудовых обязанностей, за счет собственных средств;</a:t>
            </a:r>
          </a:p>
          <a:p>
            <a:r>
              <a:rPr lang="ru-RU" sz="1200" dirty="0">
                <a:latin typeface="Times New Roman" pitchFamily="18" charset="0"/>
                <a:cs typeface="Times New Roman" pitchFamily="18" charset="0"/>
              </a:rPr>
              <a:t>      предоставлять информацию уполномоченному органу по вопросам занятости;</a:t>
            </a:r>
          </a:p>
          <a:p>
            <a:r>
              <a:rPr lang="ru-RU" sz="1200" dirty="0">
                <a:latin typeface="Times New Roman" pitchFamily="18" charset="0"/>
                <a:cs typeface="Times New Roman" pitchFamily="18" charset="0"/>
              </a:rPr>
              <a:t>      выполнять предписания государственных инспекторов труда;</a:t>
            </a:r>
          </a:p>
        </p:txBody>
      </p:sp>
    </p:spTree>
    <p:extLst>
      <p:ext uri="{BB962C8B-B14F-4D97-AF65-F5344CB8AC3E}">
        <p14:creationId xmlns:p14="http://schemas.microsoft.com/office/powerpoint/2010/main" val="174012962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8164" y="251520"/>
            <a:ext cx="6408712" cy="7109639"/>
          </a:xfrm>
          <a:prstGeom prst="rect">
            <a:avLst/>
          </a:prstGeom>
        </p:spPr>
        <p:txBody>
          <a:bodyPr wrap="square">
            <a:spAutoFit/>
          </a:bodyPr>
          <a:lstStyle/>
          <a:p>
            <a:r>
              <a:rPr lang="ru-RU" sz="1200" dirty="0">
                <a:latin typeface="Times New Roman" pitchFamily="18" charset="0"/>
                <a:cs typeface="Times New Roman" pitchFamily="18" charset="0"/>
              </a:rPr>
              <a:t>      приостанавливать работу, если ее продолжение создает угрозу жизни, здоровью работника;</a:t>
            </a:r>
          </a:p>
          <a:p>
            <a:r>
              <a:rPr lang="ru-RU" sz="1200" dirty="0">
                <a:latin typeface="Times New Roman" pitchFamily="18" charset="0"/>
                <a:cs typeface="Times New Roman" pitchFamily="18" charset="0"/>
              </a:rPr>
              <a:t>      осуществлять обязательное социальное страхование работников;</a:t>
            </a:r>
          </a:p>
          <a:p>
            <a:r>
              <a:rPr lang="ru-RU" sz="1200" dirty="0">
                <a:latin typeface="Times New Roman" pitchFamily="18" charset="0"/>
                <a:cs typeface="Times New Roman" pitchFamily="18" charset="0"/>
              </a:rPr>
              <a:t>      страховать работника от несчастных случаев при исполнении им трудовых  обязанностей;</a:t>
            </a:r>
          </a:p>
          <a:p>
            <a:r>
              <a:rPr lang="ru-RU" sz="1200" dirty="0">
                <a:latin typeface="Times New Roman" pitchFamily="18" charset="0"/>
                <a:cs typeface="Times New Roman" pitchFamily="18" charset="0"/>
              </a:rPr>
              <a:t>      предоставлять работнику ежегодный оплачиваемый трудовой отпуск;</a:t>
            </a:r>
          </a:p>
          <a:p>
            <a:r>
              <a:rPr lang="ru-RU" sz="1200" dirty="0">
                <a:latin typeface="Times New Roman" pitchFamily="18" charset="0"/>
                <a:cs typeface="Times New Roman" pitchFamily="18" charset="0"/>
              </a:rPr>
              <a:t>      обеспечить сохранность и сдачу в государственный архив документов, подтверждающих трудовую деятельность работников, и сведений об удержании и отчислении денег на их пенсионное обеспечение;</a:t>
            </a:r>
          </a:p>
          <a:p>
            <a:r>
              <a:rPr lang="ru-RU" sz="1200" dirty="0">
                <a:latin typeface="Times New Roman" pitchFamily="18" charset="0"/>
                <a:cs typeface="Times New Roman" pitchFamily="18" charset="0"/>
              </a:rPr>
              <a:t>      предупреждать работника о вредных и (или) опасных условиях труда и возможности профессионального заболевания;</a:t>
            </a:r>
          </a:p>
          <a:p>
            <a:r>
              <a:rPr lang="ru-RU" sz="1200" dirty="0">
                <a:latin typeface="Times New Roman" pitchFamily="18" charset="0"/>
                <a:cs typeface="Times New Roman" pitchFamily="18" charset="0"/>
              </a:rPr>
              <a:t>      принимать меры по предотвращению рисков на рабочих местах и в технологических процессах, проводить профилактические работы с учетом производственного и научно-технического прогресса;</a:t>
            </a:r>
          </a:p>
          <a:p>
            <a:r>
              <a:rPr lang="ru-RU" sz="1200" dirty="0">
                <a:latin typeface="Times New Roman" pitchFamily="18" charset="0"/>
                <a:cs typeface="Times New Roman" pitchFamily="18" charset="0"/>
              </a:rPr>
              <a:t>      вести учет рабочего времени;</a:t>
            </a:r>
          </a:p>
          <a:p>
            <a:r>
              <a:rPr lang="ru-RU" sz="1200" dirty="0">
                <a:latin typeface="Times New Roman" pitchFamily="18" charset="0"/>
                <a:cs typeface="Times New Roman" pitchFamily="18" charset="0"/>
              </a:rPr>
              <a:t>      возмещать вред, причиненный жизни и здоровью работника, при исполнении им трудовых (служебных) обязанностей;</a:t>
            </a:r>
          </a:p>
          <a:p>
            <a:r>
              <a:rPr lang="ru-RU" sz="1200" dirty="0">
                <a:latin typeface="Times New Roman" pitchFamily="18" charset="0"/>
                <a:cs typeface="Times New Roman" pitchFamily="18" charset="0"/>
              </a:rPr>
              <a:t>      беспрепятственно допускать должностных лиц уполномоченного госоргана по труду, представителей работников, технических инспекторов по охране труда для проведения проверок, расследования несчастных случаев, связанных с трудовой деятельностью, и профессиональных заболеваний;</a:t>
            </a:r>
          </a:p>
          <a:p>
            <a:r>
              <a:rPr lang="ru-RU" sz="1200" dirty="0">
                <a:latin typeface="Times New Roman" pitchFamily="18" charset="0"/>
                <a:cs typeface="Times New Roman" pitchFamily="18" charset="0"/>
              </a:rPr>
              <a:t>      обеспечить ведение реестров или других документов, определяемых работодателем;</a:t>
            </a:r>
          </a:p>
          <a:p>
            <a:r>
              <a:rPr lang="ru-RU" sz="1200" dirty="0">
                <a:latin typeface="Times New Roman" pitchFamily="18" charset="0"/>
                <a:cs typeface="Times New Roman" pitchFamily="18" charset="0"/>
              </a:rPr>
              <a:t>      осуществлять сбор, обработку и защиту персональных данных работника;</a:t>
            </a:r>
          </a:p>
          <a:p>
            <a:r>
              <a:rPr lang="ru-RU" sz="1200" dirty="0">
                <a:latin typeface="Times New Roman" pitchFamily="18" charset="0"/>
                <a:cs typeface="Times New Roman" pitchFamily="18" charset="0"/>
              </a:rPr>
              <a:t>      осуществлять внутренний контроль по безопасности и охране труда.</a:t>
            </a:r>
          </a:p>
          <a:p>
            <a:r>
              <a:rPr lang="ru-RU" sz="1200" dirty="0">
                <a:latin typeface="Times New Roman" pitchFamily="18" charset="0"/>
                <a:cs typeface="Times New Roman" pitchFamily="18" charset="0"/>
              </a:rPr>
              <a:t>      Работодатель имеет иные права и исполняет иные обязанности, предусмотренные Трудовым Кодексом.</a:t>
            </a:r>
          </a:p>
          <a:p>
            <a:pPr algn="ctr"/>
            <a:r>
              <a:rPr lang="ru-RU" sz="1200" b="1" i="1" dirty="0">
                <a:latin typeface="Times New Roman" pitchFamily="18" charset="0"/>
                <a:cs typeface="Times New Roman" pitchFamily="18" charset="0"/>
              </a:rPr>
              <a:t>Рабочее время и оплата труда.</a:t>
            </a:r>
            <a:endParaRPr lang="ru-RU" sz="1200" dirty="0">
              <a:latin typeface="Times New Roman" pitchFamily="18" charset="0"/>
              <a:cs typeface="Times New Roman" pitchFamily="18" charset="0"/>
            </a:endParaRPr>
          </a:p>
          <a:p>
            <a:pPr algn="ctr"/>
            <a:r>
              <a:rPr lang="ru-RU" sz="1200" i="1" dirty="0">
                <a:latin typeface="Times New Roman" pitchFamily="18" charset="0"/>
                <a:cs typeface="Times New Roman" pitchFamily="18" charset="0"/>
              </a:rPr>
              <a:t>(статьи 68, 76, 77, 108, 109, 110, 113 Трудового кодекса РК)</a:t>
            </a:r>
            <a:endParaRPr lang="ru-RU" sz="1200" dirty="0">
              <a:latin typeface="Times New Roman" pitchFamily="18" charset="0"/>
              <a:cs typeface="Times New Roman" pitchFamily="18" charset="0"/>
            </a:endParaRPr>
          </a:p>
          <a:p>
            <a:r>
              <a:rPr lang="ru-RU" sz="1200" dirty="0">
                <a:latin typeface="Times New Roman" pitchFamily="18" charset="0"/>
                <a:cs typeface="Times New Roman" pitchFamily="18" charset="0"/>
              </a:rPr>
              <a:t>	Нормальная продолжительность рабочего времени не должна превышать 40 часов в неделю. </a:t>
            </a:r>
          </a:p>
          <a:p>
            <a:r>
              <a:rPr lang="ru-RU" sz="1200" dirty="0">
                <a:latin typeface="Times New Roman" pitchFamily="18" charset="0"/>
                <a:cs typeface="Times New Roman" pitchFamily="18" charset="0"/>
              </a:rPr>
              <a:t>	К работе в ночное время не допускаются несовершеннолетние и беременные женщины (ночным считается время с 22 до 6 часов). Каждый час работы в ночное время оплачивается в повышенном размере, но не ниже чем в полуторном размере исходя из дневной (часовой) ставки работника.</a:t>
            </a:r>
          </a:p>
          <a:p>
            <a:r>
              <a:rPr lang="ru-RU" sz="1200" dirty="0">
                <a:latin typeface="Times New Roman" pitchFamily="18" charset="0"/>
                <a:cs typeface="Times New Roman" pitchFamily="18" charset="0"/>
              </a:rPr>
              <a:t>	Привлечение к сверхурочным работам, к работе в выходные и праздничные дни допускается только с письменного согласия работника. К сверхурочной работе не допускаются беременные женщины, несовершеннолетние и инвалиды. При повременной оплате труда работа в сверхурочное время оплачивается в повышенном размере, но не ниже чем в полуторном размере исходя из дневной (часовой) ставки работника. При сдельной оплате труда доплата за работу в сверхурочное время </a:t>
            </a:r>
          </a:p>
        </p:txBody>
      </p:sp>
    </p:spTree>
    <p:extLst>
      <p:ext uri="{BB962C8B-B14F-4D97-AF65-F5344CB8AC3E}">
        <p14:creationId xmlns:p14="http://schemas.microsoft.com/office/powerpoint/2010/main" val="31083115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3194" y="251520"/>
            <a:ext cx="6336704" cy="7109639"/>
          </a:xfrm>
          <a:prstGeom prst="rect">
            <a:avLst/>
          </a:prstGeom>
        </p:spPr>
        <p:txBody>
          <a:bodyPr wrap="square">
            <a:spAutoFit/>
          </a:bodyPr>
          <a:lstStyle/>
          <a:p>
            <a:r>
              <a:rPr lang="ru-RU" sz="1200" dirty="0">
                <a:latin typeface="Times New Roman" pitchFamily="18" charset="0"/>
                <a:cs typeface="Times New Roman" pitchFamily="18" charset="0"/>
              </a:rPr>
              <a:t>производится в размере не ниже пятидесяти процентов от установленной дневной (часовой) ставки работника.</a:t>
            </a:r>
          </a:p>
          <a:p>
            <a:r>
              <a:rPr lang="ru-RU" sz="1200" dirty="0">
                <a:latin typeface="Times New Roman" pitchFamily="18" charset="0"/>
                <a:cs typeface="Times New Roman" pitchFamily="18" charset="0"/>
              </a:rPr>
              <a:t>         Оплата работы в праздничные и выходные дни производится в повышенном размере, но не ниже чем в полуторном размере исходя из дневной (часовой) ставки работника.</a:t>
            </a:r>
          </a:p>
          <a:p>
            <a:r>
              <a:rPr lang="ru-RU" sz="1200" dirty="0">
                <a:latin typeface="Times New Roman" pitchFamily="18" charset="0"/>
                <a:cs typeface="Times New Roman" pitchFamily="18" charset="0"/>
              </a:rPr>
              <a:t>       </a:t>
            </a:r>
            <a:r>
              <a:rPr lang="ru-RU" sz="1200" b="1" dirty="0">
                <a:latin typeface="Times New Roman" pitchFamily="18" charset="0"/>
                <a:cs typeface="Times New Roman" pitchFamily="18" charset="0"/>
              </a:rPr>
              <a:t>Заработная плата</a:t>
            </a:r>
            <a:r>
              <a:rPr lang="ru-RU" sz="1200" dirty="0">
                <a:latin typeface="Times New Roman" pitchFamily="18" charset="0"/>
                <a:cs typeface="Times New Roman" pitchFamily="18" charset="0"/>
              </a:rPr>
              <a:t> устанавливается и выплачивается в денежной форме в национальной валюте РК ежемесячно не позже 10 числа следующего месяца. </a:t>
            </a:r>
          </a:p>
          <a:p>
            <a:r>
              <a:rPr lang="ru-RU" sz="1200" dirty="0">
                <a:latin typeface="Times New Roman" pitchFamily="18" charset="0"/>
                <a:cs typeface="Times New Roman" pitchFamily="18" charset="0"/>
              </a:rPr>
              <a:t>	При выплате зарплаты работодатель обязан в письменной или электронной форме ежемесячно извещать каждого работника о составных частях причитающейся ему заработной платы, размерах и основаниях удержаний, в том числе сведения об удержанных и перечисленных обязательных пенсионных взносах. </a:t>
            </a:r>
          </a:p>
          <a:p>
            <a:r>
              <a:rPr lang="ru-RU" sz="1200" dirty="0">
                <a:latin typeface="Times New Roman" pitchFamily="18" charset="0"/>
                <a:cs typeface="Times New Roman" pitchFamily="18" charset="0"/>
              </a:rPr>
              <a:t>	При невыплате зарплаты работодателем в полном объеме и в надлежащие сроки работодатель несет ответственность в соответствии с законами РК. Работодатель выплачивает работнику задолженность и пеню за период задержки платежа. </a:t>
            </a:r>
          </a:p>
          <a:p>
            <a:r>
              <a:rPr lang="ru-RU" sz="1200" dirty="0">
                <a:latin typeface="Times New Roman" pitchFamily="18" charset="0"/>
                <a:cs typeface="Times New Roman" pitchFamily="18" charset="0"/>
              </a:rPr>
              <a:t>	При прекращении трудового договора выплата сумм, причитающихся работнику от работодателя, производится не позднее трех рабочих дней после его прекращения.</a:t>
            </a:r>
          </a:p>
          <a:p>
            <a:r>
              <a:rPr lang="ru-RU" sz="1200" dirty="0">
                <a:latin typeface="Times New Roman" pitchFamily="18" charset="0"/>
                <a:cs typeface="Times New Roman" pitchFamily="18" charset="0"/>
              </a:rPr>
              <a:t>При прекращении трудового договора работнику, который не использовал или использовал не полностью оплачиваемый ежегодный трудовой отпуск  производится компенсационная выплата за неиспользованные им дни отпуска</a:t>
            </a:r>
            <a:r>
              <a:rPr lang="ru-RU" sz="1200" dirty="0" smtClean="0">
                <a:latin typeface="Times New Roman" pitchFamily="18" charset="0"/>
                <a:cs typeface="Times New Roman" pitchFamily="18" charset="0"/>
              </a:rPr>
              <a:t>.</a:t>
            </a:r>
            <a:endParaRPr lang="en-US" sz="1200" dirty="0" smtClean="0">
              <a:latin typeface="Times New Roman" pitchFamily="18" charset="0"/>
              <a:cs typeface="Times New Roman" pitchFamily="18" charset="0"/>
            </a:endParaRPr>
          </a:p>
          <a:p>
            <a:endParaRPr lang="ru-RU" sz="1200" dirty="0">
              <a:latin typeface="Times New Roman" pitchFamily="18" charset="0"/>
              <a:cs typeface="Times New Roman" pitchFamily="18" charset="0"/>
            </a:endParaRPr>
          </a:p>
          <a:p>
            <a:pPr algn="ctr"/>
            <a:r>
              <a:rPr lang="ru-RU" sz="1200" b="1" i="1" dirty="0">
                <a:latin typeface="Times New Roman" pitchFamily="18" charset="0"/>
                <a:cs typeface="Times New Roman" pitchFamily="18" charset="0"/>
              </a:rPr>
              <a:t>Гарантии и компенсационные выплаты </a:t>
            </a:r>
            <a:endParaRPr lang="ru-RU" sz="1200" dirty="0">
              <a:latin typeface="Times New Roman" pitchFamily="18" charset="0"/>
              <a:cs typeface="Times New Roman" pitchFamily="18" charset="0"/>
            </a:endParaRPr>
          </a:p>
          <a:p>
            <a:pPr algn="ctr"/>
            <a:r>
              <a:rPr lang="ru-RU" sz="1200" i="1" dirty="0">
                <a:latin typeface="Times New Roman" pitchFamily="18" charset="0"/>
                <a:cs typeface="Times New Roman" pitchFamily="18" charset="0"/>
              </a:rPr>
              <a:t>(статьи 127, 128, 131, 133 Трудового кодекса РК)</a:t>
            </a:r>
            <a:endParaRPr lang="ru-RU" sz="1200" dirty="0">
              <a:latin typeface="Times New Roman" pitchFamily="18" charset="0"/>
              <a:cs typeface="Times New Roman" pitchFamily="18" charset="0"/>
            </a:endParaRPr>
          </a:p>
          <a:p>
            <a:r>
              <a:rPr lang="ru-RU" sz="1200" dirty="0">
                <a:latin typeface="Times New Roman" pitchFamily="18" charset="0"/>
                <a:cs typeface="Times New Roman" pitchFamily="18" charset="0"/>
              </a:rPr>
              <a:t>	На время командировки за работником сохраняются место работы (должность) и заработная плата за рабочие дни, приходящиеся на дни командировки.</a:t>
            </a:r>
          </a:p>
          <a:p>
            <a:r>
              <a:rPr lang="ru-RU" sz="1200" dirty="0">
                <a:latin typeface="Times New Roman" pitchFamily="18" charset="0"/>
                <a:cs typeface="Times New Roman" pitchFamily="18" charset="0"/>
              </a:rPr>
              <a:t>      	</a:t>
            </a:r>
            <a:r>
              <a:rPr lang="ru-RU" sz="1200" b="1" dirty="0">
                <a:latin typeface="Times New Roman" pitchFamily="18" charset="0"/>
                <a:cs typeface="Times New Roman" pitchFamily="18" charset="0"/>
              </a:rPr>
              <a:t>Работникам, направляемым в командировки, оплачиваются: </a:t>
            </a:r>
            <a:endParaRPr lang="ru-RU" sz="1200" dirty="0">
              <a:latin typeface="Times New Roman" pitchFamily="18" charset="0"/>
              <a:cs typeface="Times New Roman" pitchFamily="18" charset="0"/>
            </a:endParaRPr>
          </a:p>
          <a:p>
            <a:r>
              <a:rPr lang="ru-RU" sz="1200" dirty="0">
                <a:latin typeface="Times New Roman" pitchFamily="18" charset="0"/>
                <a:cs typeface="Times New Roman" pitchFamily="18" charset="0"/>
              </a:rPr>
              <a:t>      1) суточные за календарные дни нахождения в командировке, в том числе за время в пути;</a:t>
            </a:r>
          </a:p>
          <a:p>
            <a:r>
              <a:rPr lang="ru-RU" sz="1200" dirty="0">
                <a:latin typeface="Times New Roman" pitchFamily="18" charset="0"/>
                <a:cs typeface="Times New Roman" pitchFamily="18" charset="0"/>
              </a:rPr>
              <a:t>      2) расходы по проезду к месту назначения и обратно;</a:t>
            </a:r>
          </a:p>
          <a:p>
            <a:r>
              <a:rPr lang="ru-RU" sz="1200" dirty="0">
                <a:latin typeface="Times New Roman" pitchFamily="18" charset="0"/>
                <a:cs typeface="Times New Roman" pitchFamily="18" charset="0"/>
              </a:rPr>
              <a:t>      3) расходы по найму жилого помещения. </a:t>
            </a:r>
          </a:p>
          <a:p>
            <a:r>
              <a:rPr lang="ru-RU" sz="1200" dirty="0">
                <a:latin typeface="Times New Roman" pitchFamily="18" charset="0"/>
                <a:cs typeface="Times New Roman" pitchFamily="18" charset="0"/>
              </a:rPr>
              <a:t>      	Условия и сроки направления в командировки работников определяются трудовым, коллективным договорами или актом работодателя.</a:t>
            </a:r>
          </a:p>
          <a:p>
            <a:r>
              <a:rPr lang="ru-RU" sz="1200" dirty="0">
                <a:latin typeface="Times New Roman" pitchFamily="18" charset="0"/>
                <a:cs typeface="Times New Roman" pitchFamily="18" charset="0"/>
              </a:rPr>
              <a:t>      	Направление в командировку работников, не достигших восемнадцатилетнего возраста, беременных женщин, а также работников-инвалидов допускается, если такая работа не запрещена им по медицинским показаниям. При этом указанные работники вправе отказаться от направления в командировку.</a:t>
            </a:r>
          </a:p>
          <a:p>
            <a:r>
              <a:rPr lang="ru-RU" sz="1200" dirty="0">
                <a:latin typeface="Times New Roman" pitchFamily="18" charset="0"/>
                <a:cs typeface="Times New Roman" pitchFamily="18" charset="0"/>
              </a:rPr>
              <a:t>      	От направления в командировку вправе отказаться работники, имеющие детей в возрасте до трех лет, работники, осуществляющие уход за больными членами семьи либо воспитывающие детей-инвалидов, если на основании медицинского заключения дети-инвалиды либо больные члены семьи нуждаются в осуществлении постоянного ухода.</a:t>
            </a:r>
          </a:p>
        </p:txBody>
      </p:sp>
    </p:spTree>
    <p:extLst>
      <p:ext uri="{BB962C8B-B14F-4D97-AF65-F5344CB8AC3E}">
        <p14:creationId xmlns:p14="http://schemas.microsoft.com/office/powerpoint/2010/main" val="25051502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71914" y="179512"/>
            <a:ext cx="6336704" cy="7848302"/>
          </a:xfrm>
          <a:prstGeom prst="rect">
            <a:avLst/>
          </a:prstGeom>
        </p:spPr>
        <p:txBody>
          <a:bodyPr wrap="square">
            <a:spAutoFit/>
          </a:bodyPr>
          <a:lstStyle/>
          <a:p>
            <a:r>
              <a:rPr lang="ru-RU" sz="1200" b="1" dirty="0">
                <a:latin typeface="Times New Roman" pitchFamily="18" charset="0"/>
                <a:cs typeface="Times New Roman" pitchFamily="18" charset="0"/>
              </a:rPr>
              <a:t>При переводе работника на работу в другую местность вместе с работодателем</a:t>
            </a:r>
            <a:r>
              <a:rPr lang="ru-RU" sz="1200" dirty="0">
                <a:latin typeface="Times New Roman" pitchFamily="18" charset="0"/>
                <a:cs typeface="Times New Roman" pitchFamily="18" charset="0"/>
              </a:rPr>
              <a:t> работодатель обязан возместить работнику расходы по:</a:t>
            </a:r>
          </a:p>
          <a:p>
            <a:r>
              <a:rPr lang="ru-RU" sz="1200" dirty="0">
                <a:latin typeface="Times New Roman" pitchFamily="18" charset="0"/>
                <a:cs typeface="Times New Roman" pitchFamily="18" charset="0"/>
              </a:rPr>
              <a:t>      1) переезду работника и членов его семьи; </a:t>
            </a:r>
          </a:p>
          <a:p>
            <a:r>
              <a:rPr lang="ru-RU" sz="1200" dirty="0">
                <a:latin typeface="Times New Roman" pitchFamily="18" charset="0"/>
                <a:cs typeface="Times New Roman" pitchFamily="18" charset="0"/>
              </a:rPr>
              <a:t>      2) провозу имущества работника и членов его семьи. </a:t>
            </a:r>
          </a:p>
          <a:p>
            <a:r>
              <a:rPr lang="ru-RU" sz="1200" dirty="0">
                <a:latin typeface="Times New Roman" pitchFamily="18" charset="0"/>
                <a:cs typeface="Times New Roman" pitchFamily="18" charset="0"/>
              </a:rPr>
              <a:t>     	Порядок и размеры компенсационных выплат определяются трудовым, коллективным договорами или актом работодателя.</a:t>
            </a:r>
          </a:p>
          <a:p>
            <a:r>
              <a:rPr lang="ru-RU" sz="1200" dirty="0">
                <a:latin typeface="Times New Roman" pitchFamily="18" charset="0"/>
                <a:cs typeface="Times New Roman" pitchFamily="18" charset="0"/>
              </a:rPr>
              <a:t>	Работодатель производит компенсационные выплаты в связи с потерей работы</a:t>
            </a:r>
            <a:r>
              <a:rPr lang="ru-RU" sz="1200" b="1" dirty="0">
                <a:latin typeface="Times New Roman" pitchFamily="18" charset="0"/>
                <a:cs typeface="Times New Roman" pitchFamily="18" charset="0"/>
              </a:rPr>
              <a:t> в размере средней заработной платы за месяц в следующих случаях:</a:t>
            </a:r>
            <a:endParaRPr lang="ru-RU" sz="1200" dirty="0">
              <a:latin typeface="Times New Roman" pitchFamily="18" charset="0"/>
              <a:cs typeface="Times New Roman" pitchFamily="18" charset="0"/>
            </a:endParaRPr>
          </a:p>
          <a:p>
            <a:pPr fontAlgn="base"/>
            <a:r>
              <a:rPr lang="ru-RU" sz="1200" dirty="0">
                <a:latin typeface="Times New Roman" pitchFamily="18" charset="0"/>
                <a:cs typeface="Times New Roman" pitchFamily="18" charset="0"/>
              </a:rPr>
              <a:t>      1) при расторжении трудового договора по инициативе работодателя в случае ликвидации работодателя – юридического лица либо прекращения деятельности работодателя – физического лица;</a:t>
            </a:r>
          </a:p>
          <a:p>
            <a:pPr fontAlgn="base"/>
            <a:r>
              <a:rPr lang="ru-RU" sz="1200" dirty="0">
                <a:latin typeface="Times New Roman" pitchFamily="18" charset="0"/>
                <a:cs typeface="Times New Roman" pitchFamily="18" charset="0"/>
              </a:rPr>
              <a:t>      2) при расторжении трудового договора по инициативе работодателя в случае сокращения численности или штата работников;</a:t>
            </a:r>
          </a:p>
          <a:p>
            <a:pPr fontAlgn="base"/>
            <a:r>
              <a:rPr lang="ru-RU" sz="1200" dirty="0">
                <a:latin typeface="Times New Roman" pitchFamily="18" charset="0"/>
                <a:cs typeface="Times New Roman" pitchFamily="18" charset="0"/>
              </a:rPr>
              <a:t>      3) при расторжении трудового договора по инициативе работника в случае неисполнения работодателем условий трудового договора.</a:t>
            </a:r>
          </a:p>
          <a:p>
            <a:pPr fontAlgn="base"/>
            <a:r>
              <a:rPr lang="ru-RU" sz="1200" dirty="0">
                <a:latin typeface="Times New Roman" pitchFamily="18" charset="0"/>
                <a:cs typeface="Times New Roman" pitchFamily="18" charset="0"/>
              </a:rPr>
              <a:t>          Работодатель производит компенсационные выплаты в связи с потерей работы при расторжении трудового договора по инициативе работодателя в случае снижения объема производства, выполняемых работ и оказываемых услуг, повлекшего ухудшение экономического состояния работодателя, в размере средней заработной платы за два месяца.</a:t>
            </a:r>
          </a:p>
          <a:p>
            <a:pPr fontAlgn="base"/>
            <a:r>
              <a:rPr lang="ru-RU" sz="1200" dirty="0">
                <a:latin typeface="Times New Roman" pitchFamily="18" charset="0"/>
                <a:cs typeface="Times New Roman" pitchFamily="18" charset="0"/>
              </a:rPr>
              <a:t>       В трудовом, коллективном договорах или акте работодателя может предусматриваться более высокий размер компенсационной выплаты в связи с потерей работы</a:t>
            </a:r>
            <a:r>
              <a:rPr lang="ru-RU" sz="1200" dirty="0" smtClean="0">
                <a:latin typeface="Times New Roman" pitchFamily="18" charset="0"/>
                <a:cs typeface="Times New Roman" pitchFamily="18" charset="0"/>
              </a:rPr>
              <a:t>.</a:t>
            </a:r>
            <a:endParaRPr lang="en-US" sz="1200" dirty="0" smtClean="0">
              <a:latin typeface="Times New Roman" pitchFamily="18" charset="0"/>
              <a:cs typeface="Times New Roman" pitchFamily="18" charset="0"/>
            </a:endParaRPr>
          </a:p>
          <a:p>
            <a:pPr fontAlgn="base"/>
            <a:endParaRPr lang="ru-RU" sz="1200" dirty="0">
              <a:latin typeface="Times New Roman" pitchFamily="18" charset="0"/>
              <a:cs typeface="Times New Roman" pitchFamily="18" charset="0"/>
            </a:endParaRPr>
          </a:p>
          <a:p>
            <a:pPr fontAlgn="base"/>
            <a:r>
              <a:rPr lang="ru-RU" sz="1200" dirty="0">
                <a:latin typeface="Times New Roman" pitchFamily="18" charset="0"/>
                <a:cs typeface="Times New Roman" pitchFamily="18" charset="0"/>
              </a:rPr>
              <a:t>      	</a:t>
            </a:r>
            <a:r>
              <a:rPr lang="ru-RU" sz="1200" b="1" dirty="0">
                <a:latin typeface="Times New Roman" pitchFamily="18" charset="0"/>
                <a:cs typeface="Times New Roman" pitchFamily="18" charset="0"/>
              </a:rPr>
              <a:t>Работодатель обязан за счет своих средств выплачивать работникам социальное пособие по временной нетрудоспособности.</a:t>
            </a:r>
            <a:endParaRPr lang="ru-RU" sz="1200" dirty="0">
              <a:latin typeface="Times New Roman" pitchFamily="18" charset="0"/>
              <a:cs typeface="Times New Roman" pitchFamily="18" charset="0"/>
            </a:endParaRPr>
          </a:p>
          <a:p>
            <a:pPr fontAlgn="base"/>
            <a:r>
              <a:rPr lang="ru-RU" sz="1200" dirty="0">
                <a:latin typeface="Times New Roman" pitchFamily="18" charset="0"/>
                <a:cs typeface="Times New Roman" pitchFamily="18" charset="0"/>
              </a:rPr>
              <a:t>      	Основанием для выплаты социальных пособий по временной нетрудоспособности являются листки нетрудоспособности, выданные в порядке, утвержденном уполномоченным органом в области здравоохранения.</a:t>
            </a:r>
          </a:p>
          <a:p>
            <a:pPr fontAlgn="base"/>
            <a:r>
              <a:rPr lang="ru-RU" sz="1200" dirty="0">
                <a:latin typeface="Times New Roman" pitchFamily="18" charset="0"/>
                <a:cs typeface="Times New Roman" pitchFamily="18" charset="0"/>
              </a:rPr>
              <a:t>      	Социальные пособия по временной нетрудоспособности выплачиваются работникам с первого дня нетрудоспособности до дня восстановления трудоспособности или до установления инвалидности в соответствии с законодательством РК.</a:t>
            </a:r>
          </a:p>
          <a:p>
            <a:pPr fontAlgn="base"/>
            <a:r>
              <a:rPr lang="ru-RU" sz="1200" dirty="0">
                <a:latin typeface="Times New Roman" pitchFamily="18" charset="0"/>
                <a:cs typeface="Times New Roman" pitchFamily="18" charset="0"/>
              </a:rPr>
              <a:t>      	Социальное пособие по временной нетрудоспособности не выплачивается:</a:t>
            </a:r>
          </a:p>
          <a:p>
            <a:pPr fontAlgn="base"/>
            <a:r>
              <a:rPr lang="ru-RU" sz="1200" dirty="0">
                <a:latin typeface="Times New Roman" pitchFamily="18" charset="0"/>
                <a:cs typeface="Times New Roman" pitchFamily="18" charset="0"/>
              </a:rPr>
              <a:t>      1) работнику, временная нетрудоспособность которого наступила вследствие производственных травм, полученных при совершении им уголовного правонарушения, в случае установления виновности вступившим в законную силу приговором суда;</a:t>
            </a:r>
          </a:p>
          <a:p>
            <a:pPr fontAlgn="base"/>
            <a:r>
              <a:rPr lang="ru-RU" sz="1200" dirty="0">
                <a:latin typeface="Times New Roman" pitchFamily="18" charset="0"/>
                <a:cs typeface="Times New Roman" pitchFamily="18" charset="0"/>
              </a:rPr>
              <a:t>      2) за время принудительного лечения работника по определению суда (кроме психически больных);</a:t>
            </a:r>
          </a:p>
          <a:p>
            <a:pPr fontAlgn="base"/>
            <a:r>
              <a:rPr lang="ru-RU" sz="1200" dirty="0">
                <a:latin typeface="Times New Roman" pitchFamily="18" charset="0"/>
                <a:cs typeface="Times New Roman" pitchFamily="18" charset="0"/>
              </a:rPr>
              <a:t>      3) за время нахождения работника под арестом и за время судебно-медицинской экспертизы в случае установления его виновности вступившим в законную силу приговором или постановлением суда;</a:t>
            </a:r>
          </a:p>
          <a:p>
            <a:pPr fontAlgn="base"/>
            <a:r>
              <a:rPr lang="ru-RU" sz="1200" dirty="0">
                <a:latin typeface="Times New Roman" pitchFamily="18" charset="0"/>
                <a:cs typeface="Times New Roman" pitchFamily="18" charset="0"/>
              </a:rPr>
              <a:t>      4) при временной нетрудоспособности работника от заболеваний или производственных травм, наступивших вследствие употребления алкоголя, наркотических и токсикологических средств;</a:t>
            </a:r>
          </a:p>
        </p:txBody>
      </p:sp>
    </p:spTree>
    <p:extLst>
      <p:ext uri="{BB962C8B-B14F-4D97-AF65-F5344CB8AC3E}">
        <p14:creationId xmlns:p14="http://schemas.microsoft.com/office/powerpoint/2010/main" val="38116988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8820" y="251520"/>
            <a:ext cx="6336704" cy="7663636"/>
          </a:xfrm>
          <a:prstGeom prst="rect">
            <a:avLst/>
          </a:prstGeom>
        </p:spPr>
        <p:txBody>
          <a:bodyPr wrap="square">
            <a:spAutoFit/>
          </a:bodyPr>
          <a:lstStyle/>
          <a:p>
            <a:pPr fontAlgn="base"/>
            <a:r>
              <a:rPr lang="ru-RU" sz="1200" dirty="0">
                <a:latin typeface="Times New Roman" pitchFamily="18" charset="0"/>
                <a:cs typeface="Times New Roman" pitchFamily="18" charset="0"/>
              </a:rPr>
              <a:t>5) за дни временной нетрудоспособности, приходящиеся на оплачиваемый ежегодный трудовой отпуск.</a:t>
            </a:r>
          </a:p>
          <a:p>
            <a:pPr fontAlgn="base"/>
            <a:r>
              <a:rPr lang="ru-RU" sz="1200" dirty="0">
                <a:latin typeface="Times New Roman" pitchFamily="18" charset="0"/>
                <a:cs typeface="Times New Roman" pitchFamily="18" charset="0"/>
              </a:rPr>
              <a:t>      	Размеры социального пособия по временной нетрудоспособности определяются Правительством РК, порядок назначения и выплаты – уполномоченным государственным органом по труду.</a:t>
            </a:r>
          </a:p>
          <a:p>
            <a:pPr fontAlgn="base"/>
            <a:r>
              <a:rPr lang="ru-RU" sz="1200" dirty="0">
                <a:latin typeface="Times New Roman" pitchFamily="18" charset="0"/>
                <a:cs typeface="Times New Roman" pitchFamily="18" charset="0"/>
              </a:rPr>
              <a:t>         Работодатели вправе устанавливать дополнительные выплаты работникам к размерам социального пособия по временной нетрудоспособности, установленного законодательством РК.</a:t>
            </a:r>
          </a:p>
          <a:p>
            <a:pPr algn="ctr"/>
            <a:r>
              <a:rPr lang="ru-RU" sz="1200" b="1" i="1" dirty="0">
                <a:latin typeface="Times New Roman" pitchFamily="18" charset="0"/>
                <a:cs typeface="Times New Roman" pitchFamily="18" charset="0"/>
              </a:rPr>
              <a:t>Прекращение трудового договора</a:t>
            </a:r>
            <a:endParaRPr lang="ru-RU" sz="1200" dirty="0">
              <a:latin typeface="Times New Roman" pitchFamily="18" charset="0"/>
              <a:cs typeface="Times New Roman" pitchFamily="18" charset="0"/>
            </a:endParaRPr>
          </a:p>
          <a:p>
            <a:pPr algn="ctr"/>
            <a:r>
              <a:rPr lang="ru-RU" sz="1200" i="1" dirty="0">
                <a:latin typeface="Times New Roman" pitchFamily="18" charset="0"/>
                <a:cs typeface="Times New Roman" pitchFamily="18" charset="0"/>
              </a:rPr>
              <a:t>(статьи 49 Трудового кодекса РК)</a:t>
            </a:r>
            <a:endParaRPr lang="ru-RU" sz="1200" dirty="0">
              <a:latin typeface="Times New Roman" pitchFamily="18" charset="0"/>
              <a:cs typeface="Times New Roman" pitchFamily="18" charset="0"/>
            </a:endParaRPr>
          </a:p>
          <a:p>
            <a:r>
              <a:rPr lang="ru-RU" sz="1200" dirty="0">
                <a:latin typeface="Times New Roman" pitchFamily="18" charset="0"/>
                <a:cs typeface="Times New Roman" pitchFamily="18" charset="0"/>
              </a:rPr>
              <a:t>          Основаниями прекращения трудового договора являются:</a:t>
            </a:r>
          </a:p>
          <a:p>
            <a:r>
              <a:rPr lang="ru-RU" sz="1200" dirty="0">
                <a:latin typeface="Times New Roman" pitchFamily="18" charset="0"/>
                <a:cs typeface="Times New Roman" pitchFamily="18" charset="0"/>
              </a:rPr>
              <a:t>  -расторжение трудового договора по соглашению сторон;</a:t>
            </a:r>
          </a:p>
          <a:p>
            <a:r>
              <a:rPr lang="ru-RU" sz="1200" dirty="0">
                <a:latin typeface="Times New Roman" pitchFamily="18" charset="0"/>
                <a:cs typeface="Times New Roman" pitchFamily="18" charset="0"/>
              </a:rPr>
              <a:t>  -истечение срока трудового договора;</a:t>
            </a:r>
          </a:p>
          <a:p>
            <a:r>
              <a:rPr lang="ru-RU" sz="1200" dirty="0">
                <a:latin typeface="Times New Roman" pitchFamily="18" charset="0"/>
                <a:cs typeface="Times New Roman" pitchFamily="18" charset="0"/>
              </a:rPr>
              <a:t>  -расторжение трудового договора по инициативе работодателя или работника;</a:t>
            </a:r>
          </a:p>
          <a:p>
            <a:r>
              <a:rPr lang="ru-RU" sz="1200" dirty="0">
                <a:latin typeface="Times New Roman" pitchFamily="18" charset="0"/>
                <a:cs typeface="Times New Roman" pitchFamily="18" charset="0"/>
              </a:rPr>
              <a:t>  -в связи с переводом работника к другому работодателю;</a:t>
            </a:r>
          </a:p>
          <a:p>
            <a:r>
              <a:rPr lang="ru-RU" sz="1200" dirty="0">
                <a:latin typeface="Times New Roman" pitchFamily="18" charset="0"/>
                <a:cs typeface="Times New Roman" pitchFamily="18" charset="0"/>
              </a:rPr>
              <a:t>  -обстоятельства, не зависящие от воли сторон;</a:t>
            </a:r>
          </a:p>
          <a:p>
            <a:r>
              <a:rPr lang="ru-RU" sz="1200" dirty="0">
                <a:latin typeface="Times New Roman" pitchFamily="18" charset="0"/>
                <a:cs typeface="Times New Roman" pitchFamily="18" charset="0"/>
              </a:rPr>
              <a:t>  -отказ работника от продолжения трудовых отношений;</a:t>
            </a:r>
          </a:p>
          <a:p>
            <a:r>
              <a:rPr lang="ru-RU" sz="1200" dirty="0">
                <a:latin typeface="Times New Roman" pitchFamily="18" charset="0"/>
                <a:cs typeface="Times New Roman" pitchFamily="18" charset="0"/>
              </a:rPr>
              <a:t> -переход работника на выборную работу (должность) или назначение его на должность, исключающую возможность продолжения трудовых отношений</a:t>
            </a:r>
          </a:p>
          <a:p>
            <a:r>
              <a:rPr lang="ru-RU" sz="1200" dirty="0">
                <a:latin typeface="Times New Roman" pitchFamily="18" charset="0"/>
                <a:cs typeface="Times New Roman" pitchFamily="18" charset="0"/>
              </a:rPr>
              <a:t>  -нарушение условий заключения трудового договора</a:t>
            </a:r>
            <a:r>
              <a:rPr lang="ru-RU" sz="1200" dirty="0" smtClean="0">
                <a:latin typeface="Times New Roman" pitchFamily="18" charset="0"/>
                <a:cs typeface="Times New Roman" pitchFamily="18" charset="0"/>
              </a:rPr>
              <a:t>.</a:t>
            </a:r>
            <a:endParaRPr lang="en-US" sz="1200" dirty="0" smtClean="0">
              <a:latin typeface="Times New Roman" pitchFamily="18" charset="0"/>
              <a:cs typeface="Times New Roman" pitchFamily="18" charset="0"/>
            </a:endParaRPr>
          </a:p>
          <a:p>
            <a:endParaRPr lang="ru-RU" sz="1200" dirty="0">
              <a:latin typeface="Times New Roman" pitchFamily="18" charset="0"/>
              <a:cs typeface="Times New Roman" pitchFamily="18" charset="0"/>
            </a:endParaRPr>
          </a:p>
          <a:p>
            <a:pPr algn="ctr"/>
            <a:r>
              <a:rPr lang="ru-RU" sz="1200" b="1" dirty="0">
                <a:latin typeface="Times New Roman" pitchFamily="18" charset="0"/>
                <a:cs typeface="Times New Roman" pitchFamily="18" charset="0"/>
              </a:rPr>
              <a:t> </a:t>
            </a:r>
            <a:r>
              <a:rPr lang="ru-RU" sz="1200" b="1" i="1" dirty="0" smtClean="0">
                <a:latin typeface="Times New Roman" pitchFamily="18" charset="0"/>
                <a:cs typeface="Times New Roman" pitchFamily="18" charset="0"/>
              </a:rPr>
              <a:t>Основания </a:t>
            </a:r>
            <a:r>
              <a:rPr lang="ru-RU" sz="1200" b="1" i="1" dirty="0">
                <a:latin typeface="Times New Roman" pitchFamily="18" charset="0"/>
                <a:cs typeface="Times New Roman" pitchFamily="18" charset="0"/>
              </a:rPr>
              <a:t>расторжения трудового договора по инициативе работодателя</a:t>
            </a:r>
            <a:endParaRPr lang="ru-RU" sz="1200" dirty="0">
              <a:latin typeface="Times New Roman" pitchFamily="18" charset="0"/>
              <a:cs typeface="Times New Roman" pitchFamily="18" charset="0"/>
            </a:endParaRPr>
          </a:p>
          <a:p>
            <a:pPr algn="ctr"/>
            <a:r>
              <a:rPr lang="ru-RU" sz="1200" i="1" dirty="0">
                <a:latin typeface="Times New Roman" pitchFamily="18" charset="0"/>
                <a:cs typeface="Times New Roman" pitchFamily="18" charset="0"/>
              </a:rPr>
              <a:t>(статьи 52 Трудового кодекса РК)</a:t>
            </a:r>
            <a:endParaRPr lang="ru-RU" sz="1200" dirty="0">
              <a:latin typeface="Times New Roman" pitchFamily="18" charset="0"/>
              <a:cs typeface="Times New Roman" pitchFamily="18" charset="0"/>
            </a:endParaRPr>
          </a:p>
          <a:p>
            <a:r>
              <a:rPr lang="ru-RU" sz="1200" dirty="0">
                <a:latin typeface="Times New Roman" pitchFamily="18" charset="0"/>
                <a:cs typeface="Times New Roman" pitchFamily="18" charset="0"/>
              </a:rPr>
              <a:t>       Трудовой договор с работником по инициативе работодателя может быть расторгнут в случаях:</a:t>
            </a:r>
          </a:p>
          <a:p>
            <a:r>
              <a:rPr lang="ru-RU" sz="1200" dirty="0">
                <a:latin typeface="Times New Roman" pitchFamily="18" charset="0"/>
                <a:cs typeface="Times New Roman" pitchFamily="18" charset="0"/>
              </a:rPr>
              <a:t>    1) ликвидации либо прекращения деятельности работодателя;</a:t>
            </a:r>
          </a:p>
          <a:p>
            <a:r>
              <a:rPr lang="ru-RU" sz="1200" dirty="0">
                <a:latin typeface="Times New Roman" pitchFamily="18" charset="0"/>
                <a:cs typeface="Times New Roman" pitchFamily="18" charset="0"/>
              </a:rPr>
              <a:t>     2) сокращения численности или штата работников;</a:t>
            </a:r>
          </a:p>
          <a:p>
            <a:r>
              <a:rPr lang="ru-RU" sz="1200" dirty="0">
                <a:latin typeface="Times New Roman" pitchFamily="18" charset="0"/>
                <a:cs typeface="Times New Roman" pitchFamily="18" charset="0"/>
              </a:rPr>
              <a:t>     3) снижения объема производства, выполняемых работ и оказываемых услуг, повлекшего ухудшение экономического состояния работодателя;</a:t>
            </a:r>
          </a:p>
          <a:p>
            <a:r>
              <a:rPr lang="ru-RU" sz="1200" dirty="0">
                <a:latin typeface="Times New Roman" pitchFamily="18" charset="0"/>
                <a:cs typeface="Times New Roman" pitchFamily="18" charset="0"/>
              </a:rPr>
              <a:t>     4) несоответствия работника занимаемой должности или выполняемой работе</a:t>
            </a:r>
          </a:p>
          <a:p>
            <a:r>
              <a:rPr lang="ru-RU" sz="1200" dirty="0">
                <a:latin typeface="Times New Roman" pitchFamily="18" charset="0"/>
                <a:cs typeface="Times New Roman" pitchFamily="18" charset="0"/>
              </a:rPr>
              <a:t>     5) повторного </a:t>
            </a:r>
            <a:r>
              <a:rPr lang="ru-RU" sz="1200" dirty="0" err="1">
                <a:latin typeface="Times New Roman" pitchFamily="18" charset="0"/>
                <a:cs typeface="Times New Roman" pitchFamily="18" charset="0"/>
              </a:rPr>
              <a:t>непрохождения</a:t>
            </a:r>
            <a:r>
              <a:rPr lang="ru-RU" sz="1200" dirty="0">
                <a:latin typeface="Times New Roman" pitchFamily="18" charset="0"/>
                <a:cs typeface="Times New Roman" pitchFamily="18" charset="0"/>
              </a:rPr>
              <a:t> проверки знаний по вопросам безопасности и охраны труда или промышленной безопасности работником, ответственным за обеспечение безопасности и охраны труда организации, осуществляющей трудовую деятельность;</a:t>
            </a:r>
          </a:p>
          <a:p>
            <a:r>
              <a:rPr lang="ru-RU" sz="1200" dirty="0">
                <a:latin typeface="Times New Roman" pitchFamily="18" charset="0"/>
                <a:cs typeface="Times New Roman" pitchFamily="18" charset="0"/>
              </a:rPr>
              <a:t>     6) несоответствия работника занимаемой должности или выполняемой работе вследствие состояния здоровья;</a:t>
            </a:r>
          </a:p>
          <a:p>
            <a:r>
              <a:rPr lang="ru-RU" sz="1200" dirty="0">
                <a:latin typeface="Times New Roman" pitchFamily="18" charset="0"/>
                <a:cs typeface="Times New Roman" pitchFamily="18" charset="0"/>
              </a:rPr>
              <a:t>      7) отрицательного результата работы в период испытательного срока;</a:t>
            </a:r>
          </a:p>
          <a:p>
            <a:r>
              <a:rPr lang="ru-RU" sz="1200" dirty="0">
                <a:latin typeface="Times New Roman" pitchFamily="18" charset="0"/>
                <a:cs typeface="Times New Roman" pitchFamily="18" charset="0"/>
              </a:rPr>
              <a:t>      8) отсутствия работника на работе без уважительной причины в течение трех и более часов подряд;</a:t>
            </a:r>
          </a:p>
          <a:p>
            <a:r>
              <a:rPr lang="ru-RU" sz="1200" dirty="0">
                <a:latin typeface="Times New Roman" pitchFamily="18" charset="0"/>
                <a:cs typeface="Times New Roman" pitchFamily="18" charset="0"/>
              </a:rPr>
              <a:t>      9) нахождения работника на работе в состоянии алкогольного, наркотического, психотропного, </a:t>
            </a:r>
            <a:r>
              <a:rPr lang="ru-RU" sz="1200" dirty="0" err="1">
                <a:latin typeface="Times New Roman" pitchFamily="18" charset="0"/>
                <a:cs typeface="Times New Roman" pitchFamily="18" charset="0"/>
              </a:rPr>
              <a:t>токсикоманического</a:t>
            </a:r>
            <a:r>
              <a:rPr lang="ru-RU" sz="1200" dirty="0">
                <a:latin typeface="Times New Roman" pitchFamily="18" charset="0"/>
                <a:cs typeface="Times New Roman" pitchFamily="18" charset="0"/>
              </a:rPr>
              <a:t> опьянения (их аналогов), в том числе в случаях употребления в течение рабочего дня веществ, вызывающих такое состояние;</a:t>
            </a:r>
          </a:p>
        </p:txBody>
      </p:sp>
    </p:spTree>
    <p:extLst>
      <p:ext uri="{BB962C8B-B14F-4D97-AF65-F5344CB8AC3E}">
        <p14:creationId xmlns:p14="http://schemas.microsoft.com/office/powerpoint/2010/main" val="8693186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70696" y="395536"/>
            <a:ext cx="6336704" cy="7294305"/>
          </a:xfrm>
          <a:prstGeom prst="rect">
            <a:avLst/>
          </a:prstGeom>
        </p:spPr>
        <p:txBody>
          <a:bodyPr wrap="square">
            <a:spAutoFit/>
          </a:bodyPr>
          <a:lstStyle/>
          <a:p>
            <a:r>
              <a:rPr lang="ru-RU" sz="1200" dirty="0">
                <a:latin typeface="Times New Roman" pitchFamily="18" charset="0"/>
                <a:cs typeface="Times New Roman" pitchFamily="18" charset="0"/>
              </a:rPr>
              <a:t>      10) отказа от прохождения медицинского освидетельствования для установления факта употребления веществ, вызывающих состояние алкогольного, наркотического, </a:t>
            </a:r>
            <a:r>
              <a:rPr lang="ru-RU" sz="1200" dirty="0" err="1">
                <a:latin typeface="Times New Roman" pitchFamily="18" charset="0"/>
                <a:cs typeface="Times New Roman" pitchFamily="18" charset="0"/>
              </a:rPr>
              <a:t>токсикоманического</a:t>
            </a:r>
            <a:r>
              <a:rPr lang="ru-RU" sz="1200" dirty="0">
                <a:latin typeface="Times New Roman" pitchFamily="18" charset="0"/>
                <a:cs typeface="Times New Roman" pitchFamily="18" charset="0"/>
              </a:rPr>
              <a:t> опьянения,</a:t>
            </a:r>
          </a:p>
          <a:p>
            <a:r>
              <a:rPr lang="ru-RU" sz="1200" dirty="0">
                <a:latin typeface="Times New Roman" pitchFamily="18" charset="0"/>
                <a:cs typeface="Times New Roman" pitchFamily="18" charset="0"/>
              </a:rPr>
              <a:t>      11) нарушения работником правил охраны труда или пожарной безопасности либо безопасности движения на транспорте, которое повлекло или могло повлечь тяжкие последствия, включая производственные травмы и аварии; </a:t>
            </a:r>
          </a:p>
          <a:p>
            <a:r>
              <a:rPr lang="ru-RU" sz="1200" dirty="0">
                <a:latin typeface="Times New Roman" pitchFamily="18" charset="0"/>
                <a:cs typeface="Times New Roman" pitchFamily="18" charset="0"/>
              </a:rPr>
              <a:t>      12) совершения работником по месту работы хищения (в том числе мелкого) чужого имущества, умышленного его уничтожения или повреждения,</a:t>
            </a:r>
          </a:p>
          <a:p>
            <a:r>
              <a:rPr lang="ru-RU" sz="1200" dirty="0">
                <a:latin typeface="Times New Roman" pitchFamily="18" charset="0"/>
                <a:cs typeface="Times New Roman" pitchFamily="18" charset="0"/>
              </a:rPr>
              <a:t>      13) совершения виновных действий или бездействия работника, обслуживающего денежные или товарные ценности, если это повлекло утрату доверия со стороны работодателя;</a:t>
            </a:r>
          </a:p>
          <a:p>
            <a:r>
              <a:rPr lang="ru-RU" sz="1200" dirty="0">
                <a:latin typeface="Times New Roman" pitchFamily="18" charset="0"/>
                <a:cs typeface="Times New Roman" pitchFamily="18" charset="0"/>
              </a:rPr>
              <a:t>      14) совершения работником, выполняющим воспитательные функции, аморального проступка;</a:t>
            </a:r>
          </a:p>
          <a:p>
            <a:r>
              <a:rPr lang="ru-RU" sz="1200" dirty="0">
                <a:latin typeface="Times New Roman" pitchFamily="18" charset="0"/>
                <a:cs typeface="Times New Roman" pitchFamily="18" charset="0"/>
              </a:rPr>
              <a:t>      15) разглашения работником сведений, составляющих государственные секреты и иную тайну,</a:t>
            </a:r>
          </a:p>
          <a:p>
            <a:r>
              <a:rPr lang="ru-RU" sz="1200" dirty="0">
                <a:latin typeface="Times New Roman" pitchFamily="18" charset="0"/>
                <a:cs typeface="Times New Roman" pitchFamily="18" charset="0"/>
              </a:rPr>
              <a:t>      16) повторного неисполнения или повторного ненадлежащего исполнения без уважительных причин трудовых обязанностей работником, имеющим дисциплинарное взыскание;</a:t>
            </a:r>
          </a:p>
          <a:p>
            <a:r>
              <a:rPr lang="ru-RU" sz="1200" dirty="0">
                <a:latin typeface="Times New Roman" pitchFamily="18" charset="0"/>
                <a:cs typeface="Times New Roman" pitchFamily="18" charset="0"/>
              </a:rPr>
              <a:t>      17) представления работником работодателю заведомо ложных документов или сведений при заключении трудового договора либо переводе на другую работу,</a:t>
            </a:r>
          </a:p>
          <a:p>
            <a:r>
              <a:rPr lang="ru-RU" sz="1200" dirty="0">
                <a:latin typeface="Times New Roman" pitchFamily="18" charset="0"/>
                <a:cs typeface="Times New Roman" pitchFamily="18" charset="0"/>
              </a:rPr>
              <a:t>      18) нарушения трудовых обязанностей, повлекшие причинение материального ущерба работодателю;</a:t>
            </a:r>
          </a:p>
          <a:p>
            <a:r>
              <a:rPr lang="ru-RU" sz="1200" dirty="0">
                <a:latin typeface="Times New Roman" pitchFamily="18" charset="0"/>
                <a:cs typeface="Times New Roman" pitchFamily="18" charset="0"/>
              </a:rPr>
              <a:t>      19) прекращения допуска работника к государственным секретам</a:t>
            </a:r>
          </a:p>
          <a:p>
            <a:r>
              <a:rPr lang="ru-RU" sz="1200" dirty="0">
                <a:latin typeface="Times New Roman" pitchFamily="18" charset="0"/>
                <a:cs typeface="Times New Roman" pitchFamily="18" charset="0"/>
              </a:rPr>
              <a:t>      20) неявки работника на работу более двух месяцев подряд вследствие временной нетрудоспособности,</a:t>
            </a:r>
          </a:p>
          <a:p>
            <a:r>
              <a:rPr lang="ru-RU" sz="1200" dirty="0">
                <a:latin typeface="Times New Roman" pitchFamily="18" charset="0"/>
                <a:cs typeface="Times New Roman" pitchFamily="18" charset="0"/>
              </a:rPr>
              <a:t>      21) совершения работником коррупционного правонарушения,</a:t>
            </a:r>
          </a:p>
          <a:p>
            <a:r>
              <a:rPr lang="ru-RU" sz="1200" dirty="0">
                <a:latin typeface="Times New Roman" pitchFamily="18" charset="0"/>
                <a:cs typeface="Times New Roman" pitchFamily="18" charset="0"/>
              </a:rPr>
              <a:t>      22) продолжения работником участия в незаконной забастовке;</a:t>
            </a:r>
          </a:p>
          <a:p>
            <a:r>
              <a:rPr lang="ru-RU" sz="1200" dirty="0">
                <a:latin typeface="Times New Roman" pitchFamily="18" charset="0"/>
                <a:cs typeface="Times New Roman" pitchFamily="18" charset="0"/>
              </a:rPr>
              <a:t>      23) прекращения полномочий руководителя исполнительного органа, членов коллегиального исполнительного органа юридического лица, работников службы внутреннего аудита и корпоративного секретаря по решению собственника имущества юридического лица либо уполномоченного собственником лица (органа) или уполномоченного органа юридического лица; </a:t>
            </a:r>
          </a:p>
          <a:p>
            <a:r>
              <a:rPr lang="ru-RU" sz="1200" dirty="0">
                <a:latin typeface="Times New Roman" pitchFamily="18" charset="0"/>
                <a:cs typeface="Times New Roman" pitchFamily="18" charset="0"/>
              </a:rPr>
              <a:t>      24) достижения работником пенсионного возраста, с правом ежегодного продления срока трудового договора по взаимному согласию сторон;</a:t>
            </a:r>
          </a:p>
          <a:p>
            <a:r>
              <a:rPr lang="ru-RU" sz="1200" dirty="0">
                <a:latin typeface="Times New Roman" pitchFamily="18" charset="0"/>
                <a:cs typeface="Times New Roman" pitchFamily="18" charset="0"/>
              </a:rPr>
              <a:t>      25) отсутствия работника на работе более одного месяца по неизвестным работодателю причинам.</a:t>
            </a:r>
          </a:p>
          <a:p>
            <a:r>
              <a:rPr lang="ru-RU" sz="1200" dirty="0">
                <a:latin typeface="Times New Roman" pitchFamily="18" charset="0"/>
                <a:cs typeface="Times New Roman" pitchFamily="18" charset="0"/>
              </a:rPr>
              <a:t>	Прекращение трудового договора оформляется актом работодателя, в котором должно быть указано основание прекращения договора. Копия акта работодателя вручается работнику либо направляется ему письмом с уведомлением в течение трех рабочих дней.</a:t>
            </a:r>
          </a:p>
        </p:txBody>
      </p:sp>
    </p:spTree>
    <p:extLst>
      <p:ext uri="{BB962C8B-B14F-4D97-AF65-F5344CB8AC3E}">
        <p14:creationId xmlns:p14="http://schemas.microsoft.com/office/powerpoint/2010/main" val="12066569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36288" y="323528"/>
            <a:ext cx="6336704" cy="7109639"/>
          </a:xfrm>
          <a:prstGeom prst="rect">
            <a:avLst/>
          </a:prstGeom>
        </p:spPr>
        <p:txBody>
          <a:bodyPr wrap="square">
            <a:spAutoFit/>
          </a:bodyPr>
          <a:lstStyle/>
          <a:p>
            <a:pPr algn="ctr"/>
            <a:r>
              <a:rPr lang="ru-RU" sz="1200" b="1" i="1" dirty="0">
                <a:latin typeface="Times New Roman" pitchFamily="18" charset="0"/>
                <a:cs typeface="Times New Roman" pitchFamily="18" charset="0"/>
              </a:rPr>
              <a:t>Трудовые споры</a:t>
            </a:r>
            <a:endParaRPr lang="ru-RU" sz="1200" dirty="0">
              <a:latin typeface="Times New Roman" pitchFamily="18" charset="0"/>
              <a:cs typeface="Times New Roman" pitchFamily="18" charset="0"/>
            </a:endParaRPr>
          </a:p>
          <a:p>
            <a:pPr algn="ctr"/>
            <a:r>
              <a:rPr lang="ru-RU" sz="1200" i="1" dirty="0">
                <a:latin typeface="Times New Roman" pitchFamily="18" charset="0"/>
                <a:cs typeface="Times New Roman" pitchFamily="18" charset="0"/>
              </a:rPr>
              <a:t>(статьи 159, 164, 167, 171 Трудового кодекса РК)</a:t>
            </a:r>
            <a:endParaRPr lang="ru-RU" sz="1200" dirty="0">
              <a:latin typeface="Times New Roman" pitchFamily="18" charset="0"/>
              <a:cs typeface="Times New Roman" pitchFamily="18" charset="0"/>
            </a:endParaRPr>
          </a:p>
          <a:p>
            <a:r>
              <a:rPr lang="ru-RU" sz="1200" dirty="0">
                <a:latin typeface="Times New Roman" pitchFamily="18" charset="0"/>
                <a:cs typeface="Times New Roman" pitchFamily="18" charset="0"/>
              </a:rPr>
              <a:t>	При возникновении трудового спора индивидуальный спор рассматривается сначала согласительной комиссией и только потом судами. Согласительная комиссия обязана рассмотреть спор в течение 15 рабочих дней и выдать сторонам спора копии решения. В случае неисполнения решения согласительной комиссии стороны спора вправе обратиться в суд.</a:t>
            </a:r>
          </a:p>
          <a:p>
            <a:r>
              <a:rPr lang="ru-RU" sz="1200" b="1" dirty="0">
                <a:latin typeface="Times New Roman" pitchFamily="18" charset="0"/>
                <a:cs typeface="Times New Roman" pitchFamily="18" charset="0"/>
              </a:rPr>
              <a:t>	</a:t>
            </a:r>
            <a:r>
              <a:rPr lang="ru-RU" sz="1200" dirty="0">
                <a:latin typeface="Times New Roman" pitchFamily="18" charset="0"/>
                <a:cs typeface="Times New Roman" pitchFamily="18" charset="0"/>
              </a:rPr>
              <a:t>Коллективные трудовые споры рассматриваются работодателем,  при невозможности разрешения – в примирительной комиссии, при </a:t>
            </a:r>
            <a:r>
              <a:rPr lang="ru-RU" sz="1200" dirty="0" err="1">
                <a:latin typeface="Times New Roman" pitchFamily="18" charset="0"/>
                <a:cs typeface="Times New Roman" pitchFamily="18" charset="0"/>
              </a:rPr>
              <a:t>недостижении</a:t>
            </a:r>
            <a:r>
              <a:rPr lang="ru-RU" sz="1200" dirty="0">
                <a:latin typeface="Times New Roman" pitchFamily="18" charset="0"/>
                <a:cs typeface="Times New Roman" pitchFamily="18" charset="0"/>
              </a:rPr>
              <a:t> соглашения в ней – трудовым арбитражем и судом.</a:t>
            </a:r>
          </a:p>
          <a:p>
            <a:r>
              <a:rPr lang="ru-RU" sz="1200" dirty="0">
                <a:latin typeface="Times New Roman" pitchFamily="18" charset="0"/>
                <a:cs typeface="Times New Roman" pitchFamily="18" charset="0"/>
              </a:rPr>
              <a:t>        Работники могут принять решение о проведении забастовки, если посредством примирительных процедур не удалось добиться разрешения коллективного трудового спора.  </a:t>
            </a:r>
          </a:p>
          <a:p>
            <a:r>
              <a:rPr lang="ru-RU" sz="1200" dirty="0">
                <a:latin typeface="Times New Roman" pitchFamily="18" charset="0"/>
                <a:cs typeface="Times New Roman" pitchFamily="18" charset="0"/>
              </a:rPr>
              <a:t>	На любой стадии трудового спора можно обратиться к медиатору – профессиональному посреднику, который поможет в проведении переговоров и урегулировании спора. </a:t>
            </a:r>
            <a:endParaRPr lang="en-US" sz="1200" dirty="0" smtClean="0">
              <a:latin typeface="Times New Roman" pitchFamily="18" charset="0"/>
              <a:cs typeface="Times New Roman" pitchFamily="18" charset="0"/>
            </a:endParaRPr>
          </a:p>
          <a:p>
            <a:endParaRPr lang="ru-RU" sz="1200" dirty="0">
              <a:latin typeface="Times New Roman" pitchFamily="18" charset="0"/>
              <a:cs typeface="Times New Roman" pitchFamily="18" charset="0"/>
            </a:endParaRPr>
          </a:p>
          <a:p>
            <a:pPr algn="ctr"/>
            <a:r>
              <a:rPr lang="ru-RU" sz="1200" b="1" i="1" dirty="0">
                <a:latin typeface="Times New Roman" pitchFamily="18" charset="0"/>
                <a:cs typeface="Times New Roman" pitchFamily="18" charset="0"/>
              </a:rPr>
              <a:t>Центр занятости населения города Алматы</a:t>
            </a:r>
            <a:endParaRPr lang="ru-RU" sz="1200" dirty="0">
              <a:latin typeface="Times New Roman" pitchFamily="18" charset="0"/>
              <a:cs typeface="Times New Roman" pitchFamily="18" charset="0"/>
            </a:endParaRPr>
          </a:p>
          <a:p>
            <a:r>
              <a:rPr lang="ru-RU" sz="1200" dirty="0">
                <a:latin typeface="Times New Roman" pitchFamily="18" charset="0"/>
                <a:cs typeface="Times New Roman" pitchFamily="18" charset="0"/>
              </a:rPr>
              <a:t>	В случае потери работы Вы можете обратиться в Центр занятости населения города Алматы по адресу:</a:t>
            </a:r>
            <a:r>
              <a:rPr lang="kk-KZ" sz="1200" dirty="0">
                <a:latin typeface="Times New Roman" pitchFamily="18" charset="0"/>
                <a:cs typeface="Times New Roman" pitchFamily="18" charset="0"/>
              </a:rPr>
              <a:t> ул. </a:t>
            </a:r>
            <a:r>
              <a:rPr lang="ru-RU" sz="1200" dirty="0" err="1">
                <a:latin typeface="Times New Roman" pitchFamily="18" charset="0"/>
                <a:cs typeface="Times New Roman" pitchFamily="18" charset="0"/>
              </a:rPr>
              <a:t>Макатаева</a:t>
            </a:r>
            <a:r>
              <a:rPr lang="kk-KZ" sz="1200" dirty="0">
                <a:latin typeface="Times New Roman" pitchFamily="18" charset="0"/>
                <a:cs typeface="Times New Roman" pitchFamily="18" charset="0"/>
              </a:rPr>
              <a:t>, </a:t>
            </a:r>
            <a:r>
              <a:rPr lang="ru-RU" sz="1200" dirty="0">
                <a:latin typeface="Times New Roman" pitchFamily="18" charset="0"/>
                <a:cs typeface="Times New Roman" pitchFamily="18" charset="0"/>
              </a:rPr>
              <a:t>117</a:t>
            </a:r>
            <a:r>
              <a:rPr lang="kk-KZ" sz="1200" dirty="0">
                <a:latin typeface="Times New Roman" pitchFamily="18" charset="0"/>
                <a:cs typeface="Times New Roman" pitchFamily="18" charset="0"/>
              </a:rPr>
              <a:t>, </a:t>
            </a:r>
            <a:r>
              <a:rPr lang="ru-RU" sz="1200" dirty="0">
                <a:latin typeface="Times New Roman" pitchFamily="18" charset="0"/>
                <a:cs typeface="Times New Roman" pitchFamily="18" charset="0"/>
              </a:rPr>
              <a:t>корпус Б</a:t>
            </a:r>
            <a:r>
              <a:rPr lang="kk-KZ" sz="1200" dirty="0">
                <a:latin typeface="Times New Roman" pitchFamily="18" charset="0"/>
                <a:cs typeface="Times New Roman" pitchFamily="18" charset="0"/>
              </a:rPr>
              <a:t>, тел.: 279-81-91.</a:t>
            </a:r>
            <a:endParaRPr lang="ru-RU" sz="1200" dirty="0">
              <a:latin typeface="Times New Roman" pitchFamily="18" charset="0"/>
              <a:cs typeface="Times New Roman" pitchFamily="18" charset="0"/>
            </a:endParaRPr>
          </a:p>
          <a:p>
            <a:r>
              <a:rPr lang="ru-RU" sz="1200" dirty="0">
                <a:latin typeface="Times New Roman" pitchFamily="18" charset="0"/>
                <a:cs typeface="Times New Roman" pitchFamily="18" charset="0"/>
              </a:rPr>
              <a:t>  В 2017 году начата реализация </a:t>
            </a:r>
            <a:r>
              <a:rPr lang="ru-RU" sz="1200" b="1" dirty="0">
                <a:latin typeface="Times New Roman" pitchFamily="18" charset="0"/>
                <a:cs typeface="Times New Roman" pitchFamily="18" charset="0"/>
              </a:rPr>
              <a:t>Программы развития продуктивной занятости и массового предпринимательства на 2017-2021 годы</a:t>
            </a:r>
            <a:r>
              <a:rPr lang="ru-RU" sz="1200" dirty="0">
                <a:latin typeface="Times New Roman" pitchFamily="18" charset="0"/>
                <a:cs typeface="Times New Roman" pitchFamily="18" charset="0"/>
              </a:rPr>
              <a:t>.</a:t>
            </a:r>
          </a:p>
          <a:p>
            <a:r>
              <a:rPr lang="ru-RU" sz="1200" dirty="0">
                <a:latin typeface="Times New Roman" pitchFamily="18" charset="0"/>
                <a:cs typeface="Times New Roman" pitchFamily="18" charset="0"/>
              </a:rPr>
              <a:t>  Что предлагает Программа:</a:t>
            </a:r>
          </a:p>
          <a:p>
            <a:r>
              <a:rPr lang="ru-RU" sz="1200" dirty="0">
                <a:latin typeface="Times New Roman" pitchFamily="18" charset="0"/>
                <a:cs typeface="Times New Roman" pitchFamily="18" charset="0"/>
              </a:rPr>
              <a:t>- </a:t>
            </a:r>
            <a:r>
              <a:rPr lang="ru-RU" sz="1200" b="1" dirty="0">
                <a:latin typeface="Times New Roman" pitchFamily="18" charset="0"/>
                <a:cs typeface="Times New Roman" pitchFamily="18" charset="0"/>
              </a:rPr>
              <a:t>бесплатное профессионально-техническое обучение</a:t>
            </a:r>
            <a:r>
              <a:rPr lang="ru-RU" sz="1200" dirty="0">
                <a:latin typeface="Times New Roman" pitchFamily="18" charset="0"/>
                <a:cs typeface="Times New Roman" pitchFamily="18" charset="0"/>
              </a:rPr>
              <a:t> в колледжах города для выпускников 9-11 классов, не поступивших в учебные заведения, ищущих работу</a:t>
            </a:r>
            <a:r>
              <a:rPr lang="ru-RU" sz="1200" i="1" dirty="0">
                <a:latin typeface="Times New Roman" pitchFamily="18" charset="0"/>
                <a:cs typeface="Times New Roman" pitchFamily="18" charset="0"/>
              </a:rPr>
              <a:t>. </a:t>
            </a:r>
            <a:r>
              <a:rPr lang="ru-RU" sz="1200" dirty="0">
                <a:latin typeface="Times New Roman" pitchFamily="18" charset="0"/>
                <a:cs typeface="Times New Roman" pitchFamily="18" charset="0"/>
              </a:rPr>
              <a:t>Срок обучения до 2,5 лет, обучающиеся обеспечиваются стипендией, оплатой за проезд, горячим питанием.</a:t>
            </a:r>
          </a:p>
          <a:p>
            <a:r>
              <a:rPr lang="ru-RU" sz="1200" dirty="0">
                <a:latin typeface="Times New Roman" pitchFamily="18" charset="0"/>
                <a:cs typeface="Times New Roman" pitchFamily="18" charset="0"/>
              </a:rPr>
              <a:t>- </a:t>
            </a:r>
            <a:r>
              <a:rPr lang="ru-RU" sz="1200" b="1" dirty="0">
                <a:latin typeface="Times New Roman" pitchFamily="18" charset="0"/>
                <a:cs typeface="Times New Roman" pitchFamily="18" charset="0"/>
              </a:rPr>
              <a:t>краткосрочные курсы</a:t>
            </a:r>
            <a:r>
              <a:rPr lang="ru-RU" sz="1200" dirty="0">
                <a:latin typeface="Times New Roman" pitchFamily="18" charset="0"/>
                <a:cs typeface="Times New Roman" pitchFamily="18" charset="0"/>
              </a:rPr>
              <a:t> по востребованным на рынке труда профессиям для молодежи до 29 лет, безработных. Обучающиеся обеспечиваются стипендией, оплатой за проезд.</a:t>
            </a:r>
          </a:p>
          <a:p>
            <a:pPr lvl="0"/>
            <a:r>
              <a:rPr lang="ru-RU" sz="1200" b="1" dirty="0">
                <a:latin typeface="Times New Roman" pitchFamily="18" charset="0"/>
                <a:cs typeface="Times New Roman" pitchFamily="18" charset="0"/>
              </a:rPr>
              <a:t>микрокредитование</a:t>
            </a:r>
            <a:r>
              <a:rPr lang="ru-RU" sz="1200" dirty="0">
                <a:latin typeface="Times New Roman" pitchFamily="18" charset="0"/>
                <a:cs typeface="Times New Roman" pitchFamily="18" charset="0"/>
              </a:rPr>
              <a:t> для </a:t>
            </a:r>
            <a:r>
              <a:rPr lang="ru-RU" sz="1200" b="1" dirty="0">
                <a:latin typeface="Times New Roman" pitchFamily="18" charset="0"/>
                <a:cs typeface="Times New Roman" pitchFamily="18" charset="0"/>
              </a:rPr>
              <a:t>безработных</a:t>
            </a:r>
            <a:r>
              <a:rPr lang="ru-RU" sz="1200" dirty="0">
                <a:latin typeface="Times New Roman" pitchFamily="18" charset="0"/>
                <a:cs typeface="Times New Roman" pitchFamily="18" charset="0"/>
              </a:rPr>
              <a:t> (независимо от регистрации в центрах занятости населения) и </a:t>
            </a:r>
            <a:r>
              <a:rPr lang="ru-RU" sz="1200" b="1" dirty="0" err="1">
                <a:latin typeface="Times New Roman" pitchFamily="18" charset="0"/>
                <a:cs typeface="Times New Roman" pitchFamily="18" charset="0"/>
              </a:rPr>
              <a:t>самозанятых</a:t>
            </a:r>
            <a:r>
              <a:rPr lang="ru-RU" sz="1200" b="1" dirty="0">
                <a:latin typeface="Times New Roman" pitchFamily="18" charset="0"/>
                <a:cs typeface="Times New Roman" pitchFamily="18" charset="0"/>
              </a:rPr>
              <a:t> (</a:t>
            </a:r>
            <a:r>
              <a:rPr lang="ru-RU" sz="1200" dirty="0">
                <a:latin typeface="Times New Roman" pitchFamily="18" charset="0"/>
                <a:cs typeface="Times New Roman" pitchFamily="18" charset="0"/>
              </a:rPr>
              <a:t>реализующих или планирующих реализовать бизнес-проекты в городах). </a:t>
            </a:r>
            <a:r>
              <a:rPr lang="kk-KZ" sz="1200" dirty="0">
                <a:latin typeface="Times New Roman" pitchFamily="18" charset="0"/>
                <a:cs typeface="Times New Roman" pitchFamily="18" charset="0"/>
              </a:rPr>
              <a:t>С</a:t>
            </a:r>
            <a:r>
              <a:rPr lang="ru-RU" sz="1200" dirty="0" err="1">
                <a:latin typeface="Times New Roman" pitchFamily="18" charset="0"/>
                <a:cs typeface="Times New Roman" pitchFamily="18" charset="0"/>
              </a:rPr>
              <a:t>умма</a:t>
            </a:r>
            <a:r>
              <a:rPr lang="ru-RU" sz="1200" dirty="0">
                <a:latin typeface="Times New Roman" pitchFamily="18" charset="0"/>
                <a:cs typeface="Times New Roman" pitchFamily="18" charset="0"/>
              </a:rPr>
              <a:t> кредита до 18 млн. тенге (8000 МРП) сроком до 5 лет</a:t>
            </a:r>
            <a:r>
              <a:rPr lang="kk-KZ" sz="1200" dirty="0">
                <a:latin typeface="Times New Roman" pitchFamily="18" charset="0"/>
                <a:cs typeface="Times New Roman" pitchFamily="18" charset="0"/>
              </a:rPr>
              <a:t>.</a:t>
            </a:r>
            <a:endParaRPr lang="ru-RU" sz="1200" dirty="0">
              <a:latin typeface="Times New Roman" pitchFamily="18" charset="0"/>
              <a:cs typeface="Times New Roman" pitchFamily="18" charset="0"/>
            </a:endParaRPr>
          </a:p>
          <a:p>
            <a:r>
              <a:rPr lang="ru-RU" sz="1200" dirty="0">
                <a:latin typeface="Times New Roman" pitchFamily="18" charset="0"/>
                <a:cs typeface="Times New Roman" pitchFamily="18" charset="0"/>
              </a:rPr>
              <a:t>-</a:t>
            </a:r>
            <a:r>
              <a:rPr lang="ru-RU" sz="1200" b="1" dirty="0">
                <a:latin typeface="Times New Roman" pitchFamily="18" charset="0"/>
                <a:cs typeface="Times New Roman" pitchFamily="18" charset="0"/>
              </a:rPr>
              <a:t>содействие в обеспечении занятости</a:t>
            </a:r>
            <a:r>
              <a:rPr lang="ru-RU" sz="1200" dirty="0">
                <a:latin typeface="Times New Roman" pitchFamily="18" charset="0"/>
                <a:cs typeface="Times New Roman" pitchFamily="18" charset="0"/>
              </a:rPr>
              <a:t> безработных и </a:t>
            </a:r>
            <a:r>
              <a:rPr lang="ru-RU" sz="1200" dirty="0" err="1">
                <a:latin typeface="Times New Roman" pitchFamily="18" charset="0"/>
                <a:cs typeface="Times New Roman" pitchFamily="18" charset="0"/>
              </a:rPr>
              <a:t>самозанятых</a:t>
            </a:r>
            <a:r>
              <a:rPr lang="ru-RU" sz="1200" dirty="0">
                <a:latin typeface="Times New Roman" pitchFamily="18" charset="0"/>
                <a:cs typeface="Times New Roman" pitchFamily="18" charset="0"/>
              </a:rPr>
              <a:t>, направление постоянную и временную работу:</a:t>
            </a:r>
          </a:p>
          <a:p>
            <a:r>
              <a:rPr lang="ru-RU" sz="1200" dirty="0">
                <a:latin typeface="Times New Roman" pitchFamily="18" charset="0"/>
                <a:cs typeface="Times New Roman" pitchFamily="18" charset="0"/>
              </a:rPr>
              <a:t>- </a:t>
            </a:r>
            <a:r>
              <a:rPr lang="ru-RU" sz="1200" b="1" dirty="0">
                <a:latin typeface="Times New Roman" pitchFamily="18" charset="0"/>
                <a:cs typeface="Times New Roman" pitchFamily="18" charset="0"/>
              </a:rPr>
              <a:t>молодежная практика</a:t>
            </a:r>
            <a:r>
              <a:rPr lang="ru-RU" sz="1200" dirty="0">
                <a:latin typeface="Times New Roman" pitchFamily="18" charset="0"/>
                <a:cs typeface="Times New Roman" pitchFamily="18" charset="0"/>
              </a:rPr>
              <a:t> сроком до 6 месяцев размер субсидии составляет 25 МРП или 56725 тенге (с учетом налогов, обязательных социальных отчислений, компенсаций за неиспользованный трудовой отпуск и банковских услуг);</a:t>
            </a:r>
          </a:p>
          <a:p>
            <a:r>
              <a:rPr lang="ru-RU" sz="1200" dirty="0">
                <a:latin typeface="Times New Roman" pitchFamily="18" charset="0"/>
                <a:cs typeface="Times New Roman" pitchFamily="18" charset="0"/>
              </a:rPr>
              <a:t>- </a:t>
            </a:r>
            <a:r>
              <a:rPr lang="ru-RU" sz="1200" b="1" dirty="0">
                <a:latin typeface="Times New Roman" pitchFamily="18" charset="0"/>
                <a:cs typeface="Times New Roman" pitchFamily="18" charset="0"/>
              </a:rPr>
              <a:t>социальные рабочие места</a:t>
            </a:r>
            <a:r>
              <a:rPr lang="ru-RU" sz="1200" dirty="0">
                <a:latin typeface="Times New Roman" pitchFamily="18" charset="0"/>
                <a:cs typeface="Times New Roman" pitchFamily="18" charset="0"/>
              </a:rPr>
              <a:t> сроком до 12 месяцев, ежемесячный размер субсидий работодателю составляет 35% от установленного размера заработной платы, но не более размера 1 МЗП (24459 тенге);</a:t>
            </a:r>
          </a:p>
        </p:txBody>
      </p:sp>
    </p:spTree>
    <p:extLst>
      <p:ext uri="{BB962C8B-B14F-4D97-AF65-F5344CB8AC3E}">
        <p14:creationId xmlns:p14="http://schemas.microsoft.com/office/powerpoint/2010/main" val="29022741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60648" y="323528"/>
            <a:ext cx="6408712" cy="830997"/>
          </a:xfrm>
          <a:prstGeom prst="rect">
            <a:avLst/>
          </a:prstGeom>
        </p:spPr>
        <p:txBody>
          <a:bodyPr wrap="square">
            <a:spAutoFit/>
          </a:bodyPr>
          <a:lstStyle/>
          <a:p>
            <a:r>
              <a:rPr lang="ru-RU" sz="1200" dirty="0">
                <a:latin typeface="Times New Roman" pitchFamily="18" charset="0"/>
                <a:cs typeface="Times New Roman" pitchFamily="18" charset="0"/>
              </a:rPr>
              <a:t>- </a:t>
            </a:r>
            <a:r>
              <a:rPr lang="ru-RU" sz="1200" b="1" dirty="0">
                <a:latin typeface="Times New Roman" pitchFamily="18" charset="0"/>
                <a:cs typeface="Times New Roman" pitchFamily="18" charset="0"/>
              </a:rPr>
              <a:t>общественные работы</a:t>
            </a:r>
            <a:r>
              <a:rPr lang="ru-RU" sz="1200" dirty="0">
                <a:latin typeface="Times New Roman" pitchFamily="18" charset="0"/>
                <a:cs typeface="Times New Roman" pitchFamily="18" charset="0"/>
              </a:rPr>
              <a:t> сроком до 12 месяцев, размер заработной платы составляет 48918 тенге</a:t>
            </a:r>
            <a:r>
              <a:rPr lang="ru-RU" sz="1200" b="1" dirty="0">
                <a:latin typeface="Times New Roman" pitchFamily="18" charset="0"/>
                <a:cs typeface="Times New Roman" pitchFamily="18" charset="0"/>
              </a:rPr>
              <a:t> (</a:t>
            </a:r>
            <a:r>
              <a:rPr lang="ru-RU" sz="1200" i="1" dirty="0">
                <a:latin typeface="Times New Roman" pitchFamily="18" charset="0"/>
                <a:cs typeface="Times New Roman" pitchFamily="18" charset="0"/>
              </a:rPr>
              <a:t>две минимальные з/платы) </a:t>
            </a:r>
            <a:r>
              <a:rPr lang="ru-RU" sz="1200" dirty="0">
                <a:latin typeface="Times New Roman" pitchFamily="18" charset="0"/>
                <a:cs typeface="Times New Roman" pitchFamily="18" charset="0"/>
              </a:rPr>
              <a:t>с учетом налогов, обязательных социальных отчислений и компенсации за неиспользованный трудовой отпуск без учета выплат по экологическим надбавкам</a:t>
            </a:r>
            <a:r>
              <a:rPr lang="kk-KZ" sz="1200" dirty="0">
                <a:latin typeface="Times New Roman" pitchFamily="18" charset="0"/>
                <a:cs typeface="Times New Roman" pitchFamily="18" charset="0"/>
              </a:rPr>
              <a:t>.</a:t>
            </a:r>
            <a:endParaRPr lang="ru-RU" sz="1200" dirty="0">
              <a:latin typeface="Times New Roman" pitchFamily="18" charset="0"/>
              <a:cs typeface="Times New Roman" pitchFamily="18" charset="0"/>
            </a:endParaRPr>
          </a:p>
        </p:txBody>
      </p:sp>
      <p:pic>
        <p:nvPicPr>
          <p:cNvPr id="5122" name="Picture 2" descr="C:\Users\Jandilda\Desktop\657655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8479" y="1475656"/>
            <a:ext cx="5353050" cy="4619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37624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52736" y="1763688"/>
            <a:ext cx="4810844" cy="3539430"/>
          </a:xfrm>
          <a:prstGeom prst="rect">
            <a:avLst/>
          </a:prstGeom>
        </p:spPr>
        <p:txBody>
          <a:bodyPr wrap="square">
            <a:spAutoFit/>
          </a:bodyPr>
          <a:lstStyle/>
          <a:p>
            <a:pPr algn="ctr"/>
            <a:r>
              <a:rPr lang="kk-KZ" sz="1600" b="1" i="1" dirty="0">
                <a:latin typeface="Times New Roman" pitchFamily="18" charset="0"/>
                <a:cs typeface="Times New Roman" pitchFamily="18" charset="0"/>
              </a:rPr>
              <a:t> </a:t>
            </a:r>
            <a:endParaRPr lang="ru-RU" sz="1600" b="1" dirty="0">
              <a:latin typeface="Times New Roman" pitchFamily="18" charset="0"/>
              <a:cs typeface="Times New Roman" pitchFamily="18" charset="0"/>
            </a:endParaRPr>
          </a:p>
          <a:p>
            <a:pPr algn="ctr"/>
            <a:r>
              <a:rPr lang="kk-KZ" sz="1600" b="1" i="1" dirty="0">
                <a:latin typeface="Times New Roman" pitchFamily="18" charset="0"/>
                <a:cs typeface="Times New Roman" pitchFamily="18" charset="0"/>
              </a:rPr>
              <a:t> </a:t>
            </a:r>
            <a:endParaRPr lang="ru-RU" sz="1600" b="1" dirty="0">
              <a:latin typeface="Times New Roman" pitchFamily="18" charset="0"/>
              <a:cs typeface="Times New Roman" pitchFamily="18" charset="0"/>
            </a:endParaRPr>
          </a:p>
          <a:p>
            <a:pPr algn="ctr"/>
            <a:r>
              <a:rPr lang="kk-KZ" sz="1600" b="1" i="1" dirty="0">
                <a:latin typeface="Times New Roman" pitchFamily="18" charset="0"/>
                <a:cs typeface="Times New Roman" pitchFamily="18" charset="0"/>
              </a:rPr>
              <a:t>«Халықаралық құқық қорғау орталығы» ҚБ</a:t>
            </a:r>
            <a:endParaRPr lang="ru-RU" sz="1600" dirty="0">
              <a:latin typeface="Times New Roman" pitchFamily="18" charset="0"/>
              <a:cs typeface="Times New Roman" pitchFamily="18" charset="0"/>
            </a:endParaRPr>
          </a:p>
          <a:p>
            <a:pPr algn="ctr"/>
            <a:r>
              <a:rPr lang="kk-KZ" sz="1600" i="1" dirty="0">
                <a:latin typeface="Times New Roman" pitchFamily="18" charset="0"/>
                <a:cs typeface="Times New Roman" pitchFamily="18" charset="0"/>
              </a:rPr>
              <a:t>тел. 3179307, 87772157436</a:t>
            </a:r>
            <a:endParaRPr lang="ru-RU" sz="1600" dirty="0">
              <a:latin typeface="Times New Roman" pitchFamily="18" charset="0"/>
              <a:cs typeface="Times New Roman" pitchFamily="18" charset="0"/>
            </a:endParaRPr>
          </a:p>
          <a:p>
            <a:pPr algn="ctr"/>
            <a:r>
              <a:rPr lang="kk-KZ" sz="1600" i="1" dirty="0">
                <a:latin typeface="Times New Roman" pitchFamily="18" charset="0"/>
                <a:cs typeface="Times New Roman" pitchFamily="18" charset="0"/>
              </a:rPr>
              <a:t>электронды мекенжай: </a:t>
            </a:r>
            <a:r>
              <a:rPr lang="kk-KZ" sz="1600" i="1" u="sng" dirty="0">
                <a:latin typeface="Times New Roman" pitchFamily="18" charset="0"/>
                <a:cs typeface="Times New Roman" pitchFamily="18" charset="0"/>
                <a:hlinkClick r:id="rId2"/>
              </a:rPr>
              <a:t>jandilda@mail.ru</a:t>
            </a:r>
            <a:endParaRPr lang="ru-RU" sz="1600" dirty="0">
              <a:latin typeface="Times New Roman" pitchFamily="18" charset="0"/>
              <a:cs typeface="Times New Roman" pitchFamily="18" charset="0"/>
            </a:endParaRPr>
          </a:p>
          <a:p>
            <a:pPr algn="ctr"/>
            <a:r>
              <a:rPr lang="kk-KZ" sz="1600" i="1" dirty="0">
                <a:latin typeface="Times New Roman" pitchFamily="18" charset="0"/>
                <a:cs typeface="Times New Roman" pitchFamily="18" charset="0"/>
              </a:rPr>
              <a:t>Сайт: </a:t>
            </a:r>
            <a:r>
              <a:rPr lang="en-US" sz="1600" i="1" dirty="0" err="1">
                <a:latin typeface="Times New Roman" pitchFamily="18" charset="0"/>
                <a:cs typeface="Times New Roman" pitchFamily="18" charset="0"/>
              </a:rPr>
              <a:t>mpc</a:t>
            </a:r>
            <a:r>
              <a:rPr lang="ru-RU" sz="1600" i="1" dirty="0">
                <a:latin typeface="Times New Roman" pitchFamily="18" charset="0"/>
                <a:cs typeface="Times New Roman" pitchFamily="18" charset="0"/>
              </a:rPr>
              <a:t>-</a:t>
            </a:r>
            <a:r>
              <a:rPr lang="en-US" sz="1600" i="1" dirty="0">
                <a:latin typeface="Times New Roman" pitchFamily="18" charset="0"/>
                <a:cs typeface="Times New Roman" pitchFamily="18" charset="0"/>
              </a:rPr>
              <a:t>info</a:t>
            </a:r>
            <a:r>
              <a:rPr lang="ru-RU" sz="1600" i="1" dirty="0">
                <a:latin typeface="Times New Roman" pitchFamily="18" charset="0"/>
                <a:cs typeface="Times New Roman" pitchFamily="18" charset="0"/>
              </a:rPr>
              <a:t>.</a:t>
            </a:r>
            <a:r>
              <a:rPr lang="en-US" sz="1600" i="1" dirty="0" err="1">
                <a:latin typeface="Times New Roman" pitchFamily="18" charset="0"/>
                <a:cs typeface="Times New Roman" pitchFamily="18" charset="0"/>
              </a:rPr>
              <a:t>kz</a:t>
            </a:r>
            <a:endParaRPr lang="ru-RU" sz="1600" dirty="0">
              <a:latin typeface="Times New Roman" pitchFamily="18" charset="0"/>
              <a:cs typeface="Times New Roman" pitchFamily="18" charset="0"/>
            </a:endParaRPr>
          </a:p>
          <a:p>
            <a:pPr algn="ctr"/>
            <a:r>
              <a:rPr lang="kk-KZ" sz="1600" i="1" dirty="0">
                <a:latin typeface="Times New Roman" pitchFamily="18" charset="0"/>
                <a:cs typeface="Times New Roman" pitchFamily="18" charset="0"/>
              </a:rPr>
              <a:t> </a:t>
            </a:r>
            <a:endParaRPr lang="ru-RU" sz="1600" dirty="0">
              <a:latin typeface="Times New Roman" pitchFamily="18" charset="0"/>
              <a:cs typeface="Times New Roman" pitchFamily="18" charset="0"/>
            </a:endParaRPr>
          </a:p>
          <a:p>
            <a:pPr algn="ctr"/>
            <a:r>
              <a:rPr lang="kk-KZ" sz="1600" b="1" i="1" dirty="0">
                <a:latin typeface="Times New Roman" pitchFamily="18" charset="0"/>
                <a:cs typeface="Times New Roman" pitchFamily="18" charset="0"/>
              </a:rPr>
              <a:t> </a:t>
            </a:r>
            <a:endParaRPr lang="ru-RU" sz="1600" b="1" dirty="0">
              <a:latin typeface="Times New Roman" pitchFamily="18" charset="0"/>
              <a:cs typeface="Times New Roman" pitchFamily="18" charset="0"/>
            </a:endParaRPr>
          </a:p>
          <a:p>
            <a:pPr algn="ctr"/>
            <a:r>
              <a:rPr lang="kk-KZ" sz="1600" b="1" i="1" dirty="0">
                <a:latin typeface="Times New Roman" pitchFamily="18" charset="0"/>
                <a:cs typeface="Times New Roman" pitchFamily="18" charset="0"/>
              </a:rPr>
              <a:t> </a:t>
            </a:r>
            <a:endParaRPr lang="ru-RU" sz="1600" b="1" dirty="0">
              <a:latin typeface="Times New Roman" pitchFamily="18" charset="0"/>
              <a:cs typeface="Times New Roman" pitchFamily="18" charset="0"/>
            </a:endParaRPr>
          </a:p>
          <a:p>
            <a:pPr algn="ctr"/>
            <a:r>
              <a:rPr lang="kk-KZ" sz="1600" b="1" i="1" dirty="0">
                <a:latin typeface="Times New Roman" pitchFamily="18" charset="0"/>
                <a:cs typeface="Times New Roman" pitchFamily="18" charset="0"/>
              </a:rPr>
              <a:t> </a:t>
            </a:r>
            <a:endParaRPr lang="ru-RU" sz="1600" b="1" dirty="0">
              <a:latin typeface="Times New Roman" pitchFamily="18" charset="0"/>
              <a:cs typeface="Times New Roman" pitchFamily="18" charset="0"/>
            </a:endParaRPr>
          </a:p>
          <a:p>
            <a:pPr algn="ctr"/>
            <a:r>
              <a:rPr lang="kk-KZ" sz="1600" b="1" i="1" dirty="0">
                <a:latin typeface="Times New Roman" pitchFamily="18" charset="0"/>
                <a:cs typeface="Times New Roman" pitchFamily="18" charset="0"/>
              </a:rPr>
              <a:t>ОО "Международный правозащитный центр"</a:t>
            </a:r>
            <a:br>
              <a:rPr lang="kk-KZ" sz="1600" b="1" i="1" dirty="0">
                <a:latin typeface="Times New Roman" pitchFamily="18" charset="0"/>
                <a:cs typeface="Times New Roman" pitchFamily="18" charset="0"/>
              </a:rPr>
            </a:br>
            <a:r>
              <a:rPr lang="kk-KZ" sz="1600" i="1" dirty="0">
                <a:latin typeface="Times New Roman" pitchFamily="18" charset="0"/>
                <a:cs typeface="Times New Roman" pitchFamily="18" charset="0"/>
              </a:rPr>
              <a:t>тел.3179307, 87772157436</a:t>
            </a:r>
            <a:endParaRPr lang="ru-RU" sz="1600" b="1" dirty="0">
              <a:latin typeface="Times New Roman" pitchFamily="18" charset="0"/>
              <a:cs typeface="Times New Roman" pitchFamily="18" charset="0"/>
            </a:endParaRPr>
          </a:p>
          <a:p>
            <a:pPr algn="ctr"/>
            <a:r>
              <a:rPr lang="ru-RU" sz="1600" i="1" dirty="0">
                <a:latin typeface="Times New Roman" pitchFamily="18" charset="0"/>
                <a:cs typeface="Times New Roman" pitchFamily="18" charset="0"/>
              </a:rPr>
              <a:t>Электронная почта: </a:t>
            </a:r>
            <a:r>
              <a:rPr lang="ru-RU" sz="1600" i="1" u="sng" dirty="0">
                <a:latin typeface="Times New Roman" pitchFamily="18" charset="0"/>
                <a:cs typeface="Times New Roman" pitchFamily="18" charset="0"/>
                <a:hlinkClick r:id="rId2"/>
              </a:rPr>
              <a:t>jandilda@mail.ru</a:t>
            </a:r>
            <a:endParaRPr lang="ru-RU" sz="1600" b="1" dirty="0">
              <a:latin typeface="Times New Roman" pitchFamily="18" charset="0"/>
              <a:cs typeface="Times New Roman" pitchFamily="18" charset="0"/>
            </a:endParaRPr>
          </a:p>
          <a:p>
            <a:pPr algn="ctr"/>
            <a:r>
              <a:rPr lang="ru-RU" sz="1600" i="1" dirty="0">
                <a:latin typeface="Times New Roman" pitchFamily="18" charset="0"/>
                <a:cs typeface="Times New Roman" pitchFamily="18" charset="0"/>
              </a:rPr>
              <a:t>Сайт: </a:t>
            </a:r>
            <a:r>
              <a:rPr lang="en-US" sz="1600" i="1" dirty="0" err="1">
                <a:latin typeface="Times New Roman" pitchFamily="18" charset="0"/>
                <a:cs typeface="Times New Roman" pitchFamily="18" charset="0"/>
              </a:rPr>
              <a:t>mpc</a:t>
            </a:r>
            <a:r>
              <a:rPr lang="ru-RU" sz="1600" i="1" dirty="0">
                <a:latin typeface="Times New Roman" pitchFamily="18" charset="0"/>
                <a:cs typeface="Times New Roman" pitchFamily="18" charset="0"/>
              </a:rPr>
              <a:t>-</a:t>
            </a:r>
            <a:r>
              <a:rPr lang="en-US" sz="1600" i="1" dirty="0">
                <a:latin typeface="Times New Roman" pitchFamily="18" charset="0"/>
                <a:cs typeface="Times New Roman" pitchFamily="18" charset="0"/>
              </a:rPr>
              <a:t>info</a:t>
            </a:r>
            <a:r>
              <a:rPr lang="ru-RU" sz="1600" i="1" dirty="0">
                <a:latin typeface="Times New Roman" pitchFamily="18" charset="0"/>
                <a:cs typeface="Times New Roman" pitchFamily="18" charset="0"/>
              </a:rPr>
              <a:t>.</a:t>
            </a:r>
            <a:r>
              <a:rPr lang="en-US" sz="1600" i="1" dirty="0" err="1">
                <a:latin typeface="Times New Roman" pitchFamily="18" charset="0"/>
                <a:cs typeface="Times New Roman" pitchFamily="18" charset="0"/>
              </a:rPr>
              <a:t>kz</a:t>
            </a:r>
            <a:r>
              <a:rPr lang="en-US" sz="1600" i="1" dirty="0">
                <a:latin typeface="Times New Roman" pitchFamily="18" charset="0"/>
                <a:cs typeface="Times New Roman" pitchFamily="18" charset="0"/>
              </a:rPr>
              <a:t> </a:t>
            </a:r>
            <a:endParaRPr lang="ru-RU" sz="1600" b="1" dirty="0">
              <a:latin typeface="Times New Roman" pitchFamily="18" charset="0"/>
              <a:cs typeface="Times New Roman" pitchFamily="18" charset="0"/>
            </a:endParaRPr>
          </a:p>
        </p:txBody>
      </p:sp>
    </p:spTree>
    <p:extLst>
      <p:ext uri="{BB962C8B-B14F-4D97-AF65-F5344CB8AC3E}">
        <p14:creationId xmlns:p14="http://schemas.microsoft.com/office/powerpoint/2010/main" val="1911191066"/>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TotalTime>
  <Words>973</Words>
  <Application>Microsoft Office PowerPoint</Application>
  <PresentationFormat>Экран (4:3)</PresentationFormat>
  <Paragraphs>421</Paragraphs>
  <Slides>22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22</vt:i4>
      </vt:variant>
    </vt:vector>
  </HeadingPairs>
  <TitlesOfParts>
    <vt:vector size="23"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Jandilda</dc:creator>
  <cp:lastModifiedBy>Jandilda</cp:lastModifiedBy>
  <cp:revision>5</cp:revision>
  <dcterms:created xsi:type="dcterms:W3CDTF">2017-10-02T11:19:38Z</dcterms:created>
  <dcterms:modified xsi:type="dcterms:W3CDTF">2017-10-02T12:03:14Z</dcterms:modified>
</cp:coreProperties>
</file>