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Lst>
  <p:notesMasterIdLst>
    <p:notesMasterId r:id="rId21"/>
  </p:notesMasterIdLst>
  <p:sldIdLst>
    <p:sldId id="309" r:id="rId2"/>
    <p:sldId id="317" r:id="rId3"/>
    <p:sldId id="260" r:id="rId4"/>
    <p:sldId id="656" r:id="rId5"/>
    <p:sldId id="396" r:id="rId6"/>
    <p:sldId id="659" r:id="rId7"/>
    <p:sldId id="660" r:id="rId8"/>
    <p:sldId id="661" r:id="rId9"/>
    <p:sldId id="657" r:id="rId10"/>
    <p:sldId id="658" r:id="rId11"/>
    <p:sldId id="397" r:id="rId12"/>
    <p:sldId id="355" r:id="rId13"/>
    <p:sldId id="356" r:id="rId14"/>
    <p:sldId id="664" r:id="rId15"/>
    <p:sldId id="665" r:id="rId16"/>
    <p:sldId id="663" r:id="rId17"/>
    <p:sldId id="362" r:id="rId18"/>
    <p:sldId id="654" r:id="rId19"/>
    <p:sldId id="310"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1044;&#1080;&#1072;&#1075;&#1088;&#1072;&#1084;&#1084;&#1072;%20&#1074;%20Microsoft%20PowerPoint"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'[Диаграмма в Microsoft PowerPoint]Лист1'!$B$1</c:f>
              <c:strCache>
                <c:ptCount val="1"/>
                <c:pt idx="0">
                  <c:v>В 2016</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PowerPoint]Лист1'!$A$2</c:f>
              <c:strCache>
                <c:ptCount val="1"/>
                <c:pt idx="0">
                  <c:v>Количество проведенных медиаций нашего Центра ежегодно растет на тысячу споров.</c:v>
                </c:pt>
              </c:strCache>
            </c:strRef>
          </c:cat>
          <c:val>
            <c:numRef>
              <c:f>'[Диаграмма в Microsoft PowerPoint]Лист1'!$B$2</c:f>
              <c:numCache>
                <c:formatCode>General</c:formatCode>
                <c:ptCount val="1"/>
                <c:pt idx="0">
                  <c:v>2000</c:v>
                </c:pt>
              </c:numCache>
            </c:numRef>
          </c:val>
          <c:extLst>
            <c:ext xmlns:c16="http://schemas.microsoft.com/office/drawing/2014/chart" uri="{C3380CC4-5D6E-409C-BE32-E72D297353CC}">
              <c16:uniqueId val="{00000000-0025-4778-B9DA-314EC015E5A6}"/>
            </c:ext>
          </c:extLst>
        </c:ser>
        <c:ser>
          <c:idx val="1"/>
          <c:order val="1"/>
          <c:tx>
            <c:strRef>
              <c:f>'[Диаграмма в Microsoft PowerPoint]Лист1'!$C$1</c:f>
              <c:strCache>
                <c:ptCount val="1"/>
                <c:pt idx="0">
                  <c:v>В 2017</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PowerPoint]Лист1'!$A$2</c:f>
              <c:strCache>
                <c:ptCount val="1"/>
                <c:pt idx="0">
                  <c:v>Количество проведенных медиаций нашего Центра ежегодно растет на тысячу споров.</c:v>
                </c:pt>
              </c:strCache>
            </c:strRef>
          </c:cat>
          <c:val>
            <c:numRef>
              <c:f>'[Диаграмма в Microsoft PowerPoint]Лист1'!$C$2</c:f>
              <c:numCache>
                <c:formatCode>General</c:formatCode>
                <c:ptCount val="1"/>
                <c:pt idx="0">
                  <c:v>3000</c:v>
                </c:pt>
              </c:numCache>
            </c:numRef>
          </c:val>
          <c:extLst>
            <c:ext xmlns:c16="http://schemas.microsoft.com/office/drawing/2014/chart" uri="{C3380CC4-5D6E-409C-BE32-E72D297353CC}">
              <c16:uniqueId val="{00000001-0025-4778-B9DA-314EC015E5A6}"/>
            </c:ext>
          </c:extLst>
        </c:ser>
        <c:ser>
          <c:idx val="2"/>
          <c:order val="2"/>
          <c:tx>
            <c:strRef>
              <c:f>'[Диаграмма в Microsoft PowerPoint]Лист1'!$D$1</c:f>
              <c:strCache>
                <c:ptCount val="1"/>
                <c:pt idx="0">
                  <c:v>В 2018</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PowerPoint]Лист1'!$A$2</c:f>
              <c:strCache>
                <c:ptCount val="1"/>
                <c:pt idx="0">
                  <c:v>Количество проведенных медиаций нашего Центра ежегодно растет на тысячу споров.</c:v>
                </c:pt>
              </c:strCache>
            </c:strRef>
          </c:cat>
          <c:val>
            <c:numRef>
              <c:f>'[Диаграмма в Microsoft PowerPoint]Лист1'!$D$2</c:f>
              <c:numCache>
                <c:formatCode>General</c:formatCode>
                <c:ptCount val="1"/>
                <c:pt idx="0">
                  <c:v>4000</c:v>
                </c:pt>
              </c:numCache>
            </c:numRef>
          </c:val>
          <c:extLst>
            <c:ext xmlns:c16="http://schemas.microsoft.com/office/drawing/2014/chart" uri="{C3380CC4-5D6E-409C-BE32-E72D297353CC}">
              <c16:uniqueId val="{00000002-0025-4778-B9DA-314EC015E5A6}"/>
            </c:ext>
          </c:extLst>
        </c:ser>
        <c:ser>
          <c:idx val="3"/>
          <c:order val="3"/>
          <c:tx>
            <c:strRef>
              <c:f>'[Диаграмма в Microsoft PowerPoint]Лист1'!$E$1</c:f>
              <c:strCache>
                <c:ptCount val="1"/>
                <c:pt idx="0">
                  <c:v>В 2019</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PowerPoint]Лист1'!$A$2</c:f>
              <c:strCache>
                <c:ptCount val="1"/>
                <c:pt idx="0">
                  <c:v>Количество проведенных медиаций нашего Центра ежегодно растет на тысячу споров.</c:v>
                </c:pt>
              </c:strCache>
            </c:strRef>
          </c:cat>
          <c:val>
            <c:numRef>
              <c:f>'[Диаграмма в Microsoft PowerPoint]Лист1'!$E$2</c:f>
              <c:numCache>
                <c:formatCode>General</c:formatCode>
                <c:ptCount val="1"/>
                <c:pt idx="0">
                  <c:v>5000</c:v>
                </c:pt>
              </c:numCache>
            </c:numRef>
          </c:val>
          <c:extLst>
            <c:ext xmlns:c16="http://schemas.microsoft.com/office/drawing/2014/chart" uri="{C3380CC4-5D6E-409C-BE32-E72D297353CC}">
              <c16:uniqueId val="{00000003-0025-4778-B9DA-314EC015E5A6}"/>
            </c:ext>
          </c:extLst>
        </c:ser>
        <c:dLbls>
          <c:dLblPos val="outEnd"/>
          <c:showLegendKey val="0"/>
          <c:showVal val="1"/>
          <c:showCatName val="0"/>
          <c:showSerName val="0"/>
          <c:showPercent val="0"/>
          <c:showBubbleSize val="0"/>
        </c:dLbls>
        <c:gapWidth val="100"/>
        <c:overlap val="-24"/>
        <c:axId val="151168896"/>
        <c:axId val="151170432"/>
      </c:barChart>
      <c:catAx>
        <c:axId val="151168896"/>
        <c:scaling>
          <c:orientation val="minMax"/>
        </c:scaling>
        <c:delete val="1"/>
        <c:axPos val="b"/>
        <c:numFmt formatCode="General" sourceLinked="1"/>
        <c:majorTickMark val="none"/>
        <c:minorTickMark val="none"/>
        <c:tickLblPos val="nextTo"/>
        <c:crossAx val="151170432"/>
        <c:crosses val="autoZero"/>
        <c:auto val="1"/>
        <c:lblAlgn val="ctr"/>
        <c:lblOffset val="100"/>
        <c:noMultiLvlLbl val="0"/>
      </c:catAx>
      <c:valAx>
        <c:axId val="151170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crossAx val="151168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dirty="0"/>
              <a:t>Кол-во медиаций МПЦ</a:t>
            </a:r>
          </a:p>
        </c:rich>
      </c:tx>
      <c:layout>
        <c:manualLayout>
          <c:xMode val="edge"/>
          <c:yMode val="edge"/>
          <c:x val="0.26344468670147764"/>
          <c:y val="9.4492127706883242E-2"/>
        </c:manualLayout>
      </c:layout>
      <c:overlay val="0"/>
    </c:title>
    <c:autoTitleDeleted val="0"/>
    <c:plotArea>
      <c:layout>
        <c:manualLayout>
          <c:layoutTarget val="inner"/>
          <c:xMode val="edge"/>
          <c:yMode val="edge"/>
          <c:x val="0.15074323339073437"/>
          <c:y val="0.20480267256474585"/>
          <c:w val="0.80516444353405181"/>
          <c:h val="0.66835380805850153"/>
        </c:manualLayout>
      </c:layout>
      <c:barChart>
        <c:barDir val="col"/>
        <c:grouping val="stacked"/>
        <c:varyColors val="0"/>
        <c:ser>
          <c:idx val="0"/>
          <c:order val="0"/>
          <c:tx>
            <c:strRef>
              <c:f>Лист1!$B$1</c:f>
              <c:strCache>
                <c:ptCount val="1"/>
                <c:pt idx="0">
                  <c:v>Количество медиаций</c:v>
                </c:pt>
              </c:strCache>
            </c:strRef>
          </c:tx>
          <c:spPr>
            <a:solidFill>
              <a:srgbClr val="0070C0"/>
            </a:solidFill>
          </c:spPr>
          <c:invertIfNegative val="0"/>
          <c:cat>
            <c:numRef>
              <c:f>Лист1!$A$2:$A$5</c:f>
              <c:numCache>
                <c:formatCode>General</c:formatCode>
                <c:ptCount val="4"/>
                <c:pt idx="0">
                  <c:v>2019</c:v>
                </c:pt>
                <c:pt idx="1">
                  <c:v>2020</c:v>
                </c:pt>
                <c:pt idx="2">
                  <c:v>2021</c:v>
                </c:pt>
                <c:pt idx="3">
                  <c:v>2022</c:v>
                </c:pt>
              </c:numCache>
            </c:numRef>
          </c:cat>
          <c:val>
            <c:numRef>
              <c:f>Лист1!$B$2:$B$5</c:f>
              <c:numCache>
                <c:formatCode>General</c:formatCode>
                <c:ptCount val="4"/>
                <c:pt idx="0">
                  <c:v>4700</c:v>
                </c:pt>
                <c:pt idx="1">
                  <c:v>2500</c:v>
                </c:pt>
                <c:pt idx="2">
                  <c:v>3029</c:v>
                </c:pt>
                <c:pt idx="3">
                  <c:v>1500</c:v>
                </c:pt>
              </c:numCache>
            </c:numRef>
          </c:val>
          <c:extLst>
            <c:ext xmlns:c16="http://schemas.microsoft.com/office/drawing/2014/chart" uri="{C3380CC4-5D6E-409C-BE32-E72D297353CC}">
              <c16:uniqueId val="{00000000-88A7-4013-943D-D26D8D044D40}"/>
            </c:ext>
          </c:extLst>
        </c:ser>
        <c:dLbls>
          <c:showLegendKey val="0"/>
          <c:showVal val="0"/>
          <c:showCatName val="0"/>
          <c:showSerName val="0"/>
          <c:showPercent val="0"/>
          <c:showBubbleSize val="0"/>
        </c:dLbls>
        <c:gapWidth val="150"/>
        <c:overlap val="100"/>
        <c:axId val="128857216"/>
        <c:axId val="128858752"/>
      </c:barChart>
      <c:catAx>
        <c:axId val="128857216"/>
        <c:scaling>
          <c:orientation val="minMax"/>
        </c:scaling>
        <c:delete val="0"/>
        <c:axPos val="b"/>
        <c:numFmt formatCode="General" sourceLinked="1"/>
        <c:majorTickMark val="out"/>
        <c:minorTickMark val="none"/>
        <c:tickLblPos val="nextTo"/>
        <c:crossAx val="128858752"/>
        <c:crosses val="autoZero"/>
        <c:auto val="1"/>
        <c:lblAlgn val="ctr"/>
        <c:lblOffset val="100"/>
        <c:noMultiLvlLbl val="0"/>
      </c:catAx>
      <c:valAx>
        <c:axId val="128858752"/>
        <c:scaling>
          <c:orientation val="minMax"/>
        </c:scaling>
        <c:delete val="0"/>
        <c:axPos val="l"/>
        <c:majorGridlines/>
        <c:numFmt formatCode="General" sourceLinked="1"/>
        <c:majorTickMark val="out"/>
        <c:minorTickMark val="none"/>
        <c:tickLblPos val="nextTo"/>
        <c:crossAx val="12885721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dirty="0"/>
              <a:t>Сумма</a:t>
            </a:r>
            <a:r>
              <a:rPr lang="ru-RU" baseline="0" dirty="0"/>
              <a:t> спора в миллионах долларов США</a:t>
            </a:r>
            <a:endParaRPr lang="ru-RU" dirty="0"/>
          </a:p>
        </c:rich>
      </c:tx>
      <c:layout>
        <c:manualLayout>
          <c:xMode val="edge"/>
          <c:yMode val="edge"/>
          <c:x val="0.20115733668481278"/>
          <c:y val="1.0902937812332682E-2"/>
        </c:manualLayout>
      </c:layout>
      <c:overlay val="0"/>
    </c:title>
    <c:autoTitleDeleted val="0"/>
    <c:plotArea>
      <c:layout>
        <c:manualLayout>
          <c:layoutTarget val="inner"/>
          <c:xMode val="edge"/>
          <c:yMode val="edge"/>
          <c:x val="0.25132927938562383"/>
          <c:y val="0.20480267256474585"/>
          <c:w val="0.70457839753916229"/>
          <c:h val="0.66835380805850153"/>
        </c:manualLayout>
      </c:layout>
      <c:barChart>
        <c:barDir val="col"/>
        <c:grouping val="stacked"/>
        <c:varyColors val="0"/>
        <c:ser>
          <c:idx val="0"/>
          <c:order val="0"/>
          <c:tx>
            <c:strRef>
              <c:f>Лист1!$B$1</c:f>
              <c:strCache>
                <c:ptCount val="1"/>
                <c:pt idx="0">
                  <c:v>миллионов</c:v>
                </c:pt>
              </c:strCache>
            </c:strRef>
          </c:tx>
          <c:spPr>
            <a:solidFill>
              <a:srgbClr val="92D050"/>
            </a:solidFill>
          </c:spPr>
          <c:invertIfNegative val="0"/>
          <c:cat>
            <c:numRef>
              <c:f>Лист1!$A$2:$A$5</c:f>
              <c:numCache>
                <c:formatCode>General</c:formatCode>
                <c:ptCount val="4"/>
                <c:pt idx="0">
                  <c:v>2019</c:v>
                </c:pt>
                <c:pt idx="1">
                  <c:v>2020</c:v>
                </c:pt>
                <c:pt idx="2">
                  <c:v>2021</c:v>
                </c:pt>
                <c:pt idx="3">
                  <c:v>2022</c:v>
                </c:pt>
              </c:numCache>
            </c:numRef>
          </c:cat>
          <c:val>
            <c:numRef>
              <c:f>Лист1!$B$2:$B$5</c:f>
              <c:numCache>
                <c:formatCode>General</c:formatCode>
                <c:ptCount val="4"/>
                <c:pt idx="0">
                  <c:v>17</c:v>
                </c:pt>
                <c:pt idx="1">
                  <c:v>35</c:v>
                </c:pt>
                <c:pt idx="2">
                  <c:v>9</c:v>
                </c:pt>
                <c:pt idx="3">
                  <c:v>7</c:v>
                </c:pt>
              </c:numCache>
            </c:numRef>
          </c:val>
          <c:extLst>
            <c:ext xmlns:c16="http://schemas.microsoft.com/office/drawing/2014/chart" uri="{C3380CC4-5D6E-409C-BE32-E72D297353CC}">
              <c16:uniqueId val="{00000000-B80C-4875-BFB5-80954719E7BD}"/>
            </c:ext>
          </c:extLst>
        </c:ser>
        <c:dLbls>
          <c:showLegendKey val="0"/>
          <c:showVal val="0"/>
          <c:showCatName val="0"/>
          <c:showSerName val="0"/>
          <c:showPercent val="0"/>
          <c:showBubbleSize val="0"/>
        </c:dLbls>
        <c:gapWidth val="150"/>
        <c:overlap val="100"/>
        <c:axId val="140046336"/>
        <c:axId val="140101504"/>
      </c:barChart>
      <c:catAx>
        <c:axId val="140046336"/>
        <c:scaling>
          <c:orientation val="minMax"/>
        </c:scaling>
        <c:delete val="0"/>
        <c:axPos val="b"/>
        <c:numFmt formatCode="General" sourceLinked="1"/>
        <c:majorTickMark val="out"/>
        <c:minorTickMark val="none"/>
        <c:tickLblPos val="nextTo"/>
        <c:crossAx val="140101504"/>
        <c:crosses val="autoZero"/>
        <c:auto val="1"/>
        <c:lblAlgn val="ctr"/>
        <c:lblOffset val="100"/>
        <c:noMultiLvlLbl val="0"/>
      </c:catAx>
      <c:valAx>
        <c:axId val="140101504"/>
        <c:scaling>
          <c:orientation val="minMax"/>
        </c:scaling>
        <c:delete val="0"/>
        <c:axPos val="l"/>
        <c:majorGridlines/>
        <c:numFmt formatCode="General" sourceLinked="1"/>
        <c:majorTickMark val="out"/>
        <c:minorTickMark val="none"/>
        <c:tickLblPos val="nextTo"/>
        <c:crossAx val="14004633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8407445708376421"/>
          <c:y val="7.796610169491526E-2"/>
          <c:w val="0.51706308169596693"/>
          <c:h val="0.84745762711864403"/>
        </c:manualLayout>
      </c:layout>
      <c:pieChart>
        <c:varyColors val="1"/>
        <c:ser>
          <c:idx val="0"/>
          <c:order val="0"/>
          <c:tx>
            <c:strRef>
              <c:f>Sheet1!$A$2</c:f>
              <c:strCache>
                <c:ptCount val="1"/>
                <c:pt idx="0">
                  <c:v>Восток</c:v>
                </c:pt>
              </c:strCache>
            </c:strRef>
          </c:tx>
          <c:dPt>
            <c:idx val="0"/>
            <c:bubble3D val="0"/>
            <c:spPr>
              <a:solidFill>
                <a:schemeClr val="accent5">
                  <a:shade val="65000"/>
                </a:schemeClr>
              </a:solidFill>
              <a:ln>
                <a:noFill/>
              </a:ln>
              <a:effectLst/>
            </c:spPr>
            <c:extLst>
              <c:ext xmlns:c16="http://schemas.microsoft.com/office/drawing/2014/chart" uri="{C3380CC4-5D6E-409C-BE32-E72D297353CC}">
                <c16:uniqueId val="{00000001-6B0E-4B37-BDAC-1E565002394E}"/>
              </c:ext>
            </c:extLst>
          </c:dPt>
          <c:dPt>
            <c:idx val="1"/>
            <c:bubble3D val="0"/>
            <c:spPr>
              <a:solidFill>
                <a:schemeClr val="accent5"/>
              </a:solidFill>
              <a:ln>
                <a:noFill/>
              </a:ln>
              <a:effectLst/>
            </c:spPr>
            <c:extLst>
              <c:ext xmlns:c16="http://schemas.microsoft.com/office/drawing/2014/chart" uri="{C3380CC4-5D6E-409C-BE32-E72D297353CC}">
                <c16:uniqueId val="{00000003-6B0E-4B37-BDAC-1E565002394E}"/>
              </c:ext>
            </c:extLst>
          </c:dPt>
          <c:dPt>
            <c:idx val="2"/>
            <c:bubble3D val="0"/>
            <c:spPr>
              <a:solidFill>
                <a:schemeClr val="accent5">
                  <a:tint val="65000"/>
                </a:schemeClr>
              </a:solidFill>
              <a:ln>
                <a:noFill/>
              </a:ln>
              <a:effectLst/>
            </c:spPr>
            <c:extLst>
              <c:ext xmlns:c16="http://schemas.microsoft.com/office/drawing/2014/chart" uri="{C3380CC4-5D6E-409C-BE32-E72D297353CC}">
                <c16:uniqueId val="{00000005-6B0E-4B37-BDAC-1E565002394E}"/>
              </c:ext>
            </c:extLst>
          </c:dPt>
          <c:cat>
            <c:strRef>
              <c:f>Sheet1!$B$1:$D$1</c:f>
              <c:strCache>
                <c:ptCount val="3"/>
                <c:pt idx="0">
                  <c:v>15 минут</c:v>
                </c:pt>
                <c:pt idx="1">
                  <c:v>2-3 дня</c:v>
                </c:pt>
                <c:pt idx="2">
                  <c:v>2 недели</c:v>
                </c:pt>
              </c:strCache>
            </c:strRef>
          </c:cat>
          <c:val>
            <c:numRef>
              <c:f>Sheet1!$B$2:$D$2</c:f>
              <c:numCache>
                <c:formatCode>\О\с\н\о\в\н\о\й</c:formatCode>
                <c:ptCount val="3"/>
                <c:pt idx="0">
                  <c:v>10</c:v>
                </c:pt>
                <c:pt idx="1">
                  <c:v>40</c:v>
                </c:pt>
                <c:pt idx="2">
                  <c:v>90</c:v>
                </c:pt>
              </c:numCache>
            </c:numRef>
          </c:val>
          <c:extLst>
            <c:ext xmlns:c16="http://schemas.microsoft.com/office/drawing/2014/chart" uri="{C3380CC4-5D6E-409C-BE32-E72D297353CC}">
              <c16:uniqueId val="{00000006-6B0E-4B37-BDAC-1E565002394E}"/>
            </c:ext>
          </c:extLst>
        </c:ser>
        <c:ser>
          <c:idx val="1"/>
          <c:order val="1"/>
          <c:tx>
            <c:strRef>
              <c:f>Sheet1!$A$3</c:f>
              <c:strCache>
                <c:ptCount val="1"/>
                <c:pt idx="0">
                  <c:v>Запад</c:v>
                </c:pt>
              </c:strCache>
            </c:strRef>
          </c:tx>
          <c:dPt>
            <c:idx val="0"/>
            <c:bubble3D val="0"/>
            <c:spPr>
              <a:solidFill>
                <a:schemeClr val="accent5">
                  <a:shade val="65000"/>
                </a:schemeClr>
              </a:solidFill>
              <a:ln>
                <a:noFill/>
              </a:ln>
              <a:effectLst/>
            </c:spPr>
            <c:extLst>
              <c:ext xmlns:c16="http://schemas.microsoft.com/office/drawing/2014/chart" uri="{C3380CC4-5D6E-409C-BE32-E72D297353CC}">
                <c16:uniqueId val="{00000008-6B0E-4B37-BDAC-1E565002394E}"/>
              </c:ext>
            </c:extLst>
          </c:dPt>
          <c:dPt>
            <c:idx val="1"/>
            <c:bubble3D val="0"/>
            <c:spPr>
              <a:solidFill>
                <a:schemeClr val="accent5"/>
              </a:solidFill>
              <a:ln>
                <a:noFill/>
              </a:ln>
              <a:effectLst/>
            </c:spPr>
            <c:extLst>
              <c:ext xmlns:c16="http://schemas.microsoft.com/office/drawing/2014/chart" uri="{C3380CC4-5D6E-409C-BE32-E72D297353CC}">
                <c16:uniqueId val="{0000000A-6B0E-4B37-BDAC-1E565002394E}"/>
              </c:ext>
            </c:extLst>
          </c:dPt>
          <c:dPt>
            <c:idx val="2"/>
            <c:bubble3D val="0"/>
            <c:spPr>
              <a:solidFill>
                <a:schemeClr val="accent5">
                  <a:tint val="65000"/>
                </a:schemeClr>
              </a:solidFill>
              <a:ln>
                <a:noFill/>
              </a:ln>
              <a:effectLst/>
            </c:spPr>
            <c:extLst>
              <c:ext xmlns:c16="http://schemas.microsoft.com/office/drawing/2014/chart" uri="{C3380CC4-5D6E-409C-BE32-E72D297353CC}">
                <c16:uniqueId val="{0000000C-6B0E-4B37-BDAC-1E565002394E}"/>
              </c:ext>
            </c:extLst>
          </c:dPt>
          <c:cat>
            <c:strRef>
              <c:f>Sheet1!$B$1:$D$1</c:f>
              <c:strCache>
                <c:ptCount val="3"/>
                <c:pt idx="0">
                  <c:v>15 минут</c:v>
                </c:pt>
                <c:pt idx="1">
                  <c:v>2-3 дня</c:v>
                </c:pt>
                <c:pt idx="2">
                  <c:v>2 недели</c:v>
                </c:pt>
              </c:strCache>
            </c:strRef>
          </c:cat>
          <c:val>
            <c:numRef>
              <c:f>Sheet1!$B$3:$D$3</c:f>
              <c:numCache>
                <c:formatCode>\О\с\н\о\в\н\о\й</c:formatCode>
                <c:ptCount val="3"/>
                <c:pt idx="0">
                  <c:v>30.6</c:v>
                </c:pt>
                <c:pt idx="1">
                  <c:v>38.6</c:v>
                </c:pt>
                <c:pt idx="2">
                  <c:v>34.6</c:v>
                </c:pt>
              </c:numCache>
            </c:numRef>
          </c:val>
          <c:extLst>
            <c:ext xmlns:c16="http://schemas.microsoft.com/office/drawing/2014/chart" uri="{C3380CC4-5D6E-409C-BE32-E72D297353CC}">
              <c16:uniqueId val="{0000000D-6B0E-4B37-BDAC-1E565002394E}"/>
            </c:ext>
          </c:extLst>
        </c:ser>
        <c:ser>
          <c:idx val="2"/>
          <c:order val="2"/>
          <c:tx>
            <c:strRef>
              <c:f>Sheet1!$A$4</c:f>
              <c:strCache>
                <c:ptCount val="1"/>
                <c:pt idx="0">
                  <c:v>Север</c:v>
                </c:pt>
              </c:strCache>
            </c:strRef>
          </c:tx>
          <c:dPt>
            <c:idx val="0"/>
            <c:bubble3D val="0"/>
            <c:spPr>
              <a:solidFill>
                <a:schemeClr val="accent5">
                  <a:shade val="65000"/>
                </a:schemeClr>
              </a:solidFill>
              <a:ln>
                <a:noFill/>
              </a:ln>
              <a:effectLst/>
            </c:spPr>
            <c:extLst>
              <c:ext xmlns:c16="http://schemas.microsoft.com/office/drawing/2014/chart" uri="{C3380CC4-5D6E-409C-BE32-E72D297353CC}">
                <c16:uniqueId val="{0000000F-6B0E-4B37-BDAC-1E565002394E}"/>
              </c:ext>
            </c:extLst>
          </c:dPt>
          <c:dPt>
            <c:idx val="1"/>
            <c:bubble3D val="0"/>
            <c:spPr>
              <a:solidFill>
                <a:schemeClr val="accent5"/>
              </a:solidFill>
              <a:ln>
                <a:noFill/>
              </a:ln>
              <a:effectLst/>
            </c:spPr>
            <c:extLst>
              <c:ext xmlns:c16="http://schemas.microsoft.com/office/drawing/2014/chart" uri="{C3380CC4-5D6E-409C-BE32-E72D297353CC}">
                <c16:uniqueId val="{00000011-6B0E-4B37-BDAC-1E565002394E}"/>
              </c:ext>
            </c:extLst>
          </c:dPt>
          <c:dPt>
            <c:idx val="2"/>
            <c:bubble3D val="0"/>
            <c:spPr>
              <a:solidFill>
                <a:schemeClr val="accent5">
                  <a:tint val="65000"/>
                </a:schemeClr>
              </a:solidFill>
              <a:ln>
                <a:noFill/>
              </a:ln>
              <a:effectLst/>
            </c:spPr>
            <c:extLst>
              <c:ext xmlns:c16="http://schemas.microsoft.com/office/drawing/2014/chart" uri="{C3380CC4-5D6E-409C-BE32-E72D297353CC}">
                <c16:uniqueId val="{00000013-6B0E-4B37-BDAC-1E565002394E}"/>
              </c:ext>
            </c:extLst>
          </c:dPt>
          <c:cat>
            <c:strRef>
              <c:f>Sheet1!$B$1:$D$1</c:f>
              <c:strCache>
                <c:ptCount val="3"/>
                <c:pt idx="0">
                  <c:v>15 минут</c:v>
                </c:pt>
                <c:pt idx="1">
                  <c:v>2-3 дня</c:v>
                </c:pt>
                <c:pt idx="2">
                  <c:v>2 недели</c:v>
                </c:pt>
              </c:strCache>
            </c:strRef>
          </c:cat>
          <c:val>
            <c:numRef>
              <c:f>Sheet1!$B$4:$D$4</c:f>
              <c:numCache>
                <c:formatCode>\О\с\н\о\в\н\о\й</c:formatCode>
                <c:ptCount val="3"/>
                <c:pt idx="0">
                  <c:v>45.9</c:v>
                </c:pt>
                <c:pt idx="1">
                  <c:v>46.9</c:v>
                </c:pt>
                <c:pt idx="2">
                  <c:v>45</c:v>
                </c:pt>
              </c:numCache>
            </c:numRef>
          </c:val>
          <c:extLst>
            <c:ext xmlns:c16="http://schemas.microsoft.com/office/drawing/2014/chart" uri="{C3380CC4-5D6E-409C-BE32-E72D297353CC}">
              <c16:uniqueId val="{00000014-6B0E-4B37-BDAC-1E565002394E}"/>
            </c:ext>
          </c:extLst>
        </c:ser>
        <c:dLbls>
          <c:showLegendKey val="0"/>
          <c:showVal val="0"/>
          <c:showCatName val="0"/>
          <c:showSerName val="0"/>
          <c:showPercent val="0"/>
          <c:showBubbleSize val="0"/>
          <c:showLeaderLines val="1"/>
        </c:dLbls>
        <c:firstSliceAng val="0"/>
      </c:pieChart>
      <c:spPr>
        <a:noFill/>
        <a:ln w="4156">
          <a:solidFill>
            <a:schemeClr val="tx1"/>
          </a:solidFill>
          <a:prstDash val="solid"/>
        </a:ln>
        <a:effectLst/>
      </c:spPr>
    </c:plotArea>
    <c:plotVisOnly val="1"/>
    <c:dispBlanksAs val="zero"/>
    <c:showDLblsOverMax val="0"/>
  </c:chart>
  <c:spPr>
    <a:noFill/>
    <a:ln w="6350" cap="flat" cmpd="sng" algn="ctr">
      <a:noFill/>
      <a:prstDash val="solid"/>
      <a:miter lim="800000"/>
    </a:ln>
    <a:effectLst/>
  </c:spPr>
  <c:txPr>
    <a:bodyPr/>
    <a:lstStyle/>
    <a:p>
      <a:pPr>
        <a:defRPr sz="851" b="1" i="0" u="none" strike="noStrike" baseline="0">
          <a:solidFill>
            <a:schemeClr val="tx1"/>
          </a:solidFill>
          <a:latin typeface="Calibri"/>
          <a:ea typeface="Calibri"/>
          <a:cs typeface="Calibri"/>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E27801-76D3-4754-857B-D84183F56845}" type="datetimeFigureOut">
              <a:rPr lang="ru-RU" smtClean="0"/>
              <a:t>19.03.2024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0DE09-418B-4016-8477-23FF0E2F55FA}" type="slidenum">
              <a:rPr lang="ru-RU" smtClean="0"/>
              <a:t>‹#›</a:t>
            </a:fld>
            <a:endParaRPr lang="ru-RU"/>
          </a:p>
        </p:txBody>
      </p:sp>
    </p:spTree>
    <p:extLst>
      <p:ext uri="{BB962C8B-B14F-4D97-AF65-F5344CB8AC3E}">
        <p14:creationId xmlns:p14="http://schemas.microsoft.com/office/powerpoint/2010/main" val="1353987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1D0DE09-418B-4016-8477-23FF0E2F55FA}" type="slidenum">
              <a:rPr lang="ru-RU" smtClean="0"/>
              <a:t>10</a:t>
            </a:fld>
            <a:endParaRPr lang="ru-RU"/>
          </a:p>
        </p:txBody>
      </p:sp>
    </p:spTree>
    <p:extLst>
      <p:ext uri="{BB962C8B-B14F-4D97-AF65-F5344CB8AC3E}">
        <p14:creationId xmlns:p14="http://schemas.microsoft.com/office/powerpoint/2010/main" val="1779929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3/19/2024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82930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3/19/2024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0996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3/19/2024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29604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3/19/2024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5664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3/19/2024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62582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3/19/2024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65622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solidFill>
              </a:rPr>
              <a:pPr/>
              <a:t>3/19/2024</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93945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solidFill>
              </a:rPr>
              <a:pPr/>
              <a:t>3/19/2024</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2366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solidFill>
              </a:rPr>
              <a:pPr/>
              <a:t>3/19/2024</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99318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3/19/2024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52049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3/19/2024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5879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61BEF0D-F0BB-DE4B-95CE-6DB70DBA9567}" type="datetimeFigureOut">
              <a:rPr lang="en-US" smtClean="0">
                <a:solidFill>
                  <a:prstClr val="black"/>
                </a:solidFill>
              </a:rPr>
              <a:pPr defTabSz="457200"/>
              <a:t>3/19/2024</a:t>
            </a:fld>
            <a:endParaRPr lang="en-US" dirty="0">
              <a:solidFill>
                <a:prstClr val="black"/>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57F1E4F-1CFF-5643-939E-217C01CDF565}"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113224196"/>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jandilda@mail.ru" TargetMode="Externa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2047" y="357166"/>
            <a:ext cx="8229600" cy="1357322"/>
          </a:xfrm>
        </p:spPr>
        <p:txBody>
          <a:bodyPr>
            <a:normAutofit fontScale="90000"/>
          </a:bodyPr>
          <a:lstStyle/>
          <a:p>
            <a:pPr algn="ctr"/>
            <a:br>
              <a:rPr lang="ru-RU" sz="2700" b="1" dirty="0"/>
            </a:br>
            <a:br>
              <a:rPr lang="ru-RU" sz="3100" b="1" dirty="0"/>
            </a:br>
            <a:br>
              <a:rPr lang="ru-RU" sz="4000" dirty="0"/>
            </a:br>
            <a:endParaRPr lang="ru-RU" sz="3600" dirty="0">
              <a:solidFill>
                <a:srgbClr val="FF0000"/>
              </a:solidFill>
            </a:endParaRPr>
          </a:p>
        </p:txBody>
      </p:sp>
      <p:sp>
        <p:nvSpPr>
          <p:cNvPr id="3" name="Содержимое 2"/>
          <p:cNvSpPr>
            <a:spLocks noGrp="1"/>
          </p:cNvSpPr>
          <p:nvPr>
            <p:ph idx="1"/>
          </p:nvPr>
        </p:nvSpPr>
        <p:spPr>
          <a:xfrm>
            <a:off x="2295331" y="0"/>
            <a:ext cx="9702038" cy="6858000"/>
          </a:xfrm>
        </p:spPr>
        <p:txBody>
          <a:bodyPr>
            <a:normAutofit/>
          </a:bodyPr>
          <a:lstStyle/>
          <a:p>
            <a:pPr algn="ctr">
              <a:buNone/>
            </a:pPr>
            <a:endParaRPr lang="ru-RU" sz="2100" dirty="0">
              <a:solidFill>
                <a:srgbClr val="C00000"/>
              </a:solidFill>
            </a:endParaRPr>
          </a:p>
          <a:p>
            <a:pPr algn="ctr">
              <a:buNone/>
            </a:pPr>
            <a:r>
              <a:rPr lang="ru-RU" sz="2800" b="1" dirty="0">
                <a:solidFill>
                  <a:srgbClr val="002060"/>
                </a:solidFill>
              </a:rPr>
              <a:t>Республиканское общественное объединение</a:t>
            </a:r>
          </a:p>
          <a:p>
            <a:pPr algn="ctr">
              <a:buNone/>
            </a:pPr>
            <a:r>
              <a:rPr lang="ru-RU" sz="2800" b="1" dirty="0">
                <a:solidFill>
                  <a:srgbClr val="002060"/>
                </a:solidFill>
              </a:rPr>
              <a:t>«Международный правозащитный центр»</a:t>
            </a:r>
            <a:br>
              <a:rPr lang="ru-RU" sz="2800" b="1" dirty="0">
                <a:solidFill>
                  <a:srgbClr val="002060"/>
                </a:solidFill>
              </a:rPr>
            </a:br>
            <a:r>
              <a:rPr lang="ru-RU" sz="2800" b="1" dirty="0">
                <a:solidFill>
                  <a:srgbClr val="002060"/>
                </a:solidFill>
              </a:rPr>
              <a:t>Центр медиации</a:t>
            </a:r>
            <a:br>
              <a:rPr lang="ru-RU" sz="2800" b="1" dirty="0">
                <a:solidFill>
                  <a:srgbClr val="002060"/>
                </a:solidFill>
              </a:rPr>
            </a:br>
            <a:r>
              <a:rPr lang="ru-RU" sz="2800" b="1" dirty="0">
                <a:solidFill>
                  <a:srgbClr val="002060"/>
                </a:solidFill>
              </a:rPr>
              <a:t>Школа медиации и переговоров </a:t>
            </a:r>
          </a:p>
          <a:p>
            <a:pPr algn="ctr">
              <a:buNone/>
            </a:pPr>
            <a:endParaRPr lang="ru-RU" sz="2400" dirty="0">
              <a:solidFill>
                <a:srgbClr val="C00000"/>
              </a:solidFill>
            </a:endParaRPr>
          </a:p>
          <a:p>
            <a:pPr algn="ctr">
              <a:buNone/>
            </a:pPr>
            <a:endParaRPr lang="ru-RU" sz="2400" dirty="0">
              <a:solidFill>
                <a:srgbClr val="C00000"/>
              </a:solidFill>
            </a:endParaRPr>
          </a:p>
          <a:p>
            <a:pPr algn="ctr">
              <a:buNone/>
            </a:pPr>
            <a:endParaRPr lang="ru-RU" sz="2400" dirty="0">
              <a:solidFill>
                <a:srgbClr val="C00000"/>
              </a:solidFill>
            </a:endParaRPr>
          </a:p>
          <a:p>
            <a:pPr algn="ctr">
              <a:buNone/>
            </a:pPr>
            <a:endParaRPr lang="ru-RU" sz="2400" dirty="0">
              <a:solidFill>
                <a:srgbClr val="C00000"/>
              </a:solidFill>
            </a:endParaRPr>
          </a:p>
          <a:p>
            <a:pPr algn="ctr">
              <a:buNone/>
            </a:pPr>
            <a:endParaRPr lang="ru-RU" sz="2400" dirty="0">
              <a:solidFill>
                <a:srgbClr val="C00000"/>
              </a:solidFill>
            </a:endParaRPr>
          </a:p>
          <a:p>
            <a:pPr algn="ctr">
              <a:buNone/>
            </a:pPr>
            <a:endParaRPr lang="ru-RU" sz="2000" dirty="0">
              <a:solidFill>
                <a:srgbClr val="C00000"/>
              </a:solidFill>
            </a:endParaRPr>
          </a:p>
          <a:p>
            <a:pPr algn="ctr">
              <a:buNone/>
            </a:pPr>
            <a:r>
              <a:rPr lang="ru-RU" dirty="0">
                <a:solidFill>
                  <a:srgbClr val="C00000"/>
                </a:solidFill>
              </a:rPr>
              <a:t>Республика Казахстан, </a:t>
            </a:r>
          </a:p>
          <a:p>
            <a:pPr algn="ctr">
              <a:buNone/>
            </a:pPr>
            <a:r>
              <a:rPr lang="ru-RU" dirty="0">
                <a:solidFill>
                  <a:srgbClr val="C00000"/>
                </a:solidFill>
              </a:rPr>
              <a:t>Город Алматы</a:t>
            </a:r>
          </a:p>
          <a:p>
            <a:pPr algn="ctr">
              <a:buNone/>
            </a:pPr>
            <a:r>
              <a:rPr lang="ru-RU" dirty="0">
                <a:solidFill>
                  <a:srgbClr val="C00000"/>
                </a:solidFill>
              </a:rPr>
              <a:t>Сайт: </a:t>
            </a:r>
            <a:r>
              <a:rPr lang="en-US" dirty="0">
                <a:solidFill>
                  <a:srgbClr val="C00000"/>
                </a:solidFill>
              </a:rPr>
              <a:t>mpc-info.kz</a:t>
            </a:r>
            <a:endParaRPr lang="ru-RU" dirty="0">
              <a:solidFill>
                <a:srgbClr val="C00000"/>
              </a:solidFill>
            </a:endParaRPr>
          </a:p>
          <a:p>
            <a:pPr algn="ctr">
              <a:buNone/>
            </a:pPr>
            <a:endParaRPr lang="ru-RU" sz="2400" dirty="0">
              <a:latin typeface="+mj-lt"/>
            </a:endParaRPr>
          </a:p>
        </p:txBody>
      </p:sp>
      <p:pic>
        <p:nvPicPr>
          <p:cNvPr id="1026" name="Picture 2" descr="D:\MPC\logotip mpc n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26" y="357166"/>
            <a:ext cx="2555284" cy="2032522"/>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7FA209A1-979B-48FA-9DBA-63FAA8A00F90}"/>
              </a:ext>
            </a:extLst>
          </p:cNvPr>
          <p:cNvPicPr>
            <a:picLocks noChangeAspect="1"/>
          </p:cNvPicPr>
          <p:nvPr/>
        </p:nvPicPr>
        <p:blipFill>
          <a:blip r:embed="rId3"/>
          <a:stretch>
            <a:fillRect/>
          </a:stretch>
        </p:blipFill>
        <p:spPr>
          <a:xfrm>
            <a:off x="439843" y="5558475"/>
            <a:ext cx="1201016" cy="865707"/>
          </a:xfrm>
          <a:prstGeom prst="rect">
            <a:avLst/>
          </a:prstGeom>
        </p:spPr>
      </p:pic>
      <p:pic>
        <p:nvPicPr>
          <p:cNvPr id="5" name="Рисунок 4">
            <a:extLst>
              <a:ext uri="{FF2B5EF4-FFF2-40B4-BE49-F238E27FC236}">
                <a16:creationId xmlns:a16="http://schemas.microsoft.com/office/drawing/2014/main" id="{703F8C2F-3ABF-48C4-A3BC-CC08E3FB00CC}"/>
              </a:ext>
            </a:extLst>
          </p:cNvPr>
          <p:cNvPicPr>
            <a:picLocks noChangeAspect="1"/>
          </p:cNvPicPr>
          <p:nvPr/>
        </p:nvPicPr>
        <p:blipFill>
          <a:blip r:embed="rId4"/>
          <a:stretch>
            <a:fillRect/>
          </a:stretch>
        </p:blipFill>
        <p:spPr>
          <a:xfrm>
            <a:off x="4021862" y="2389688"/>
            <a:ext cx="5715547" cy="22641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cer\Downloads\1634548455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1918"/>
            <a:ext cx="3063198" cy="6929918"/>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sz="quarter" idx="1"/>
          </p:nvPr>
        </p:nvSpPr>
        <p:spPr>
          <a:xfrm>
            <a:off x="3189768" y="265966"/>
            <a:ext cx="7669586" cy="631690"/>
          </a:xfrm>
        </p:spPr>
        <p:txBody>
          <a:bodyPr>
            <a:normAutofit fontScale="85000" lnSpcReduction="20000"/>
          </a:bodyPr>
          <a:lstStyle/>
          <a:p>
            <a:pPr marL="0" indent="0">
              <a:buNone/>
            </a:pPr>
            <a:r>
              <a:rPr lang="ru-RU" i="1" dirty="0"/>
              <a:t>Курсы медиаторов проводятся в нашем Центре ежемесячно </a:t>
            </a:r>
          </a:p>
        </p:txBody>
      </p:sp>
      <p:sp>
        <p:nvSpPr>
          <p:cNvPr id="2" name="Прямоугольник 1"/>
          <p:cNvSpPr/>
          <p:nvPr/>
        </p:nvSpPr>
        <p:spPr>
          <a:xfrm>
            <a:off x="3189767" y="1129042"/>
            <a:ext cx="4564691" cy="2677656"/>
          </a:xfrm>
          <a:prstGeom prst="rect">
            <a:avLst/>
          </a:prstGeom>
        </p:spPr>
        <p:txBody>
          <a:bodyPr wrap="square">
            <a:spAutoFit/>
          </a:bodyPr>
          <a:lstStyle/>
          <a:p>
            <a:r>
              <a:rPr lang="ru-RU" sz="2400" i="1" dirty="0"/>
              <a:t>По окончании курса участники сдают экзамен и в случае сдачи получают сертификат и удостоверение профессионального медиатора, подтверждающее его активный статус</a:t>
            </a:r>
          </a:p>
        </p:txBody>
      </p:sp>
      <p:sp>
        <p:nvSpPr>
          <p:cNvPr id="7" name="TextBox 6">
            <a:extLst>
              <a:ext uri="{FF2B5EF4-FFF2-40B4-BE49-F238E27FC236}">
                <a16:creationId xmlns:a16="http://schemas.microsoft.com/office/drawing/2014/main" id="{368D2033-3185-4A68-8702-EB188D38B4D1}"/>
              </a:ext>
            </a:extLst>
          </p:cNvPr>
          <p:cNvSpPr txBox="1"/>
          <p:nvPr/>
        </p:nvSpPr>
        <p:spPr>
          <a:xfrm>
            <a:off x="3264195" y="3848415"/>
            <a:ext cx="4490263" cy="2862322"/>
          </a:xfrm>
          <a:prstGeom prst="rect">
            <a:avLst/>
          </a:prstGeom>
          <a:noFill/>
        </p:spPr>
        <p:txBody>
          <a:bodyPr wrap="square">
            <a:spAutoFit/>
          </a:bodyPr>
          <a:lstStyle/>
          <a:p>
            <a:r>
              <a:rPr lang="ru-RU" sz="2000" b="1" i="1" dirty="0">
                <a:solidFill>
                  <a:srgbClr val="000000"/>
                </a:solidFill>
                <a:effectLst/>
                <a:latin typeface="+mj-lt"/>
                <a:ea typeface="Times New Roman" panose="02020603050405020304" pitchFamily="18" charset="0"/>
              </a:rPr>
              <a:t>Статья 10. Закона РК «О медиации»</a:t>
            </a:r>
          </a:p>
          <a:p>
            <a:r>
              <a:rPr lang="ru-RU" sz="2000" b="1" i="1" dirty="0">
                <a:solidFill>
                  <a:srgbClr val="000000"/>
                </a:solidFill>
                <a:effectLst/>
                <a:latin typeface="+mj-lt"/>
                <a:ea typeface="Times New Roman" panose="02020603050405020304" pitchFamily="18" charset="0"/>
              </a:rPr>
              <a:t>Права и обязанности медиатора</a:t>
            </a:r>
            <a:br>
              <a:rPr lang="ru-RU" sz="2000" i="1" dirty="0">
                <a:effectLst/>
                <a:latin typeface="+mj-lt"/>
                <a:ea typeface="Times New Roman" panose="02020603050405020304" pitchFamily="18" charset="0"/>
              </a:rPr>
            </a:br>
            <a:r>
              <a:rPr lang="ru-RU" sz="2000" i="1" dirty="0">
                <a:solidFill>
                  <a:srgbClr val="000000"/>
                </a:solidFill>
                <a:effectLst/>
                <a:latin typeface="+mj-lt"/>
                <a:ea typeface="Times New Roman" panose="02020603050405020304" pitchFamily="18" charset="0"/>
              </a:rPr>
              <a:t>2. Медиатор обязан:</a:t>
            </a:r>
            <a:br>
              <a:rPr lang="ru-RU" sz="2000" i="1" dirty="0">
                <a:effectLst/>
                <a:latin typeface="+mj-lt"/>
                <a:ea typeface="Times New Roman" panose="02020603050405020304" pitchFamily="18" charset="0"/>
              </a:rPr>
            </a:br>
            <a:r>
              <a:rPr lang="ru-RU" sz="2000" i="1" dirty="0">
                <a:solidFill>
                  <a:srgbClr val="000000"/>
                </a:solidFill>
                <a:effectLst/>
                <a:latin typeface="+mj-lt"/>
                <a:ea typeface="Times New Roman" panose="02020603050405020304" pitchFamily="18" charset="0"/>
              </a:rPr>
              <a:t>6) регулярно повышать свой профессиональный уровень по программе подготовки медиаторов по правилам, определяемым Правительством Республики Казахстан.</a:t>
            </a:r>
            <a:endParaRPr lang="ru-RU" sz="2000" i="1" dirty="0">
              <a:latin typeface="+mj-lt"/>
            </a:endParaRPr>
          </a:p>
        </p:txBody>
      </p:sp>
      <p:pic>
        <p:nvPicPr>
          <p:cNvPr id="5" name="Рисунок 4">
            <a:extLst>
              <a:ext uri="{FF2B5EF4-FFF2-40B4-BE49-F238E27FC236}">
                <a16:creationId xmlns:a16="http://schemas.microsoft.com/office/drawing/2014/main" id="{69A8DDB6-72D7-42C4-8C9A-CFBF724ED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455" y="4017226"/>
            <a:ext cx="4096028" cy="2554545"/>
          </a:xfrm>
          <a:prstGeom prst="rect">
            <a:avLst/>
          </a:prstGeom>
        </p:spPr>
      </p:pic>
      <p:pic>
        <p:nvPicPr>
          <p:cNvPr id="8" name="Рисунок 7">
            <a:extLst>
              <a:ext uri="{FF2B5EF4-FFF2-40B4-BE49-F238E27FC236}">
                <a16:creationId xmlns:a16="http://schemas.microsoft.com/office/drawing/2014/main" id="{4825854F-DD28-4D57-9DB3-E44864216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4853" y="1108184"/>
            <a:ext cx="4206630" cy="2698514"/>
          </a:xfrm>
          <a:prstGeom prst="rect">
            <a:avLst/>
          </a:prstGeom>
        </p:spPr>
      </p:pic>
    </p:spTree>
    <p:extLst>
      <p:ext uri="{BB962C8B-B14F-4D97-AF65-F5344CB8AC3E}">
        <p14:creationId xmlns:p14="http://schemas.microsoft.com/office/powerpoint/2010/main" val="1072331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A86990F-B09A-41A7-BB94-F75451B6DEEF}"/>
              </a:ext>
            </a:extLst>
          </p:cNvPr>
          <p:cNvSpPr>
            <a:spLocks noGrp="1"/>
          </p:cNvSpPr>
          <p:nvPr>
            <p:ph idx="1"/>
          </p:nvPr>
        </p:nvSpPr>
        <p:spPr>
          <a:xfrm>
            <a:off x="257099" y="1"/>
            <a:ext cx="8112460" cy="2659224"/>
          </a:xfrm>
        </p:spPr>
        <p:txBody>
          <a:bodyPr>
            <a:normAutofit lnSpcReduction="10000"/>
          </a:bodyPr>
          <a:lstStyle/>
          <a:p>
            <a:pPr marL="228600" indent="-228600" algn="just">
              <a:spcBef>
                <a:spcPts val="500"/>
              </a:spcBef>
              <a:spcAft>
                <a:spcPts val="300"/>
              </a:spcAft>
              <a:tabLst>
                <a:tab pos="228600" algn="l"/>
              </a:tabLst>
            </a:pPr>
            <a:endParaRPr lang="ru-RU"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spcBef>
                <a:spcPts val="500"/>
              </a:spcBef>
              <a:spcAft>
                <a:spcPts val="300"/>
              </a:spcAft>
              <a:buNone/>
              <a:tabLst>
                <a:tab pos="228600" algn="l"/>
              </a:tabLst>
            </a:pPr>
            <a:r>
              <a:rPr lang="kk-KZ" sz="2000" kern="50" dirty="0">
                <a:effectLst/>
                <a:ea typeface="Times New Roman" panose="02020603050405020304" pitchFamily="18" charset="0"/>
              </a:rPr>
              <a:t>МПЦ и</a:t>
            </a:r>
            <a:r>
              <a:rPr lang="ru-RU" sz="2000" kern="50" dirty="0" err="1">
                <a:effectLst/>
                <a:ea typeface="Times New Roman" panose="02020603050405020304" pitchFamily="18" charset="0"/>
              </a:rPr>
              <a:t>меет</a:t>
            </a:r>
            <a:r>
              <a:rPr lang="ru-RU" sz="2000" kern="50" dirty="0">
                <a:effectLst/>
                <a:ea typeface="Times New Roman" panose="02020603050405020304" pitchFamily="18" charset="0"/>
              </a:rPr>
              <a:t> большой практический казахстанский и международный опыт проведения процедур медиации, обучения медиаторов, подготовки учебно-методических материалов, инициативной деятельности по разработке предложений и рекомендаций в законопроекты, </a:t>
            </a:r>
            <a:r>
              <a:rPr lang="ru-RU" sz="2000" kern="0" dirty="0">
                <a:effectLst/>
                <a:ea typeface="Times New Roman" panose="02020603050405020304" pitchFamily="18" charset="0"/>
              </a:rPr>
              <a:t>сотрудничает с Федеральным институтом медиации России и другими организациями медиаторов Кыргызстана, Узбекистана, Азербайджана, Таджикистана, Белоруссии, Украины, Грузии, Германии, Болгарии, Испании и Турции. </a:t>
            </a:r>
            <a:endParaRPr lang="ru-RU" sz="2000" kern="50" dirty="0">
              <a:effectLst/>
              <a:ea typeface="Times New Roman" panose="02020603050405020304" pitchFamily="18" charset="0"/>
            </a:endParaRPr>
          </a:p>
          <a:p>
            <a:pPr marL="228600" indent="-228600" algn="just">
              <a:spcBef>
                <a:spcPts val="500"/>
              </a:spcBef>
              <a:spcAft>
                <a:spcPts val="300"/>
              </a:spcAft>
              <a:tabLst>
                <a:tab pos="228600" algn="l"/>
              </a:tabLst>
            </a:pPr>
            <a:endParaRPr lang="ru-RU" dirty="0"/>
          </a:p>
        </p:txBody>
      </p:sp>
      <p:pic>
        <p:nvPicPr>
          <p:cNvPr id="4" name="Рисунок 3">
            <a:extLst>
              <a:ext uri="{FF2B5EF4-FFF2-40B4-BE49-F238E27FC236}">
                <a16:creationId xmlns:a16="http://schemas.microsoft.com/office/drawing/2014/main" id="{0F541C9E-6232-426C-A378-7577DD09472A}"/>
              </a:ext>
            </a:extLst>
          </p:cNvPr>
          <p:cNvPicPr>
            <a:picLocks noChangeAspect="1"/>
          </p:cNvPicPr>
          <p:nvPr/>
        </p:nvPicPr>
        <p:blipFill>
          <a:blip r:embed="rId2"/>
          <a:stretch>
            <a:fillRect/>
          </a:stretch>
        </p:blipFill>
        <p:spPr>
          <a:xfrm>
            <a:off x="257099" y="2929813"/>
            <a:ext cx="5440820" cy="3652402"/>
          </a:xfrm>
          <a:prstGeom prst="rect">
            <a:avLst/>
          </a:prstGeom>
        </p:spPr>
      </p:pic>
      <p:pic>
        <p:nvPicPr>
          <p:cNvPr id="5" name="Рисунок 4">
            <a:extLst>
              <a:ext uri="{FF2B5EF4-FFF2-40B4-BE49-F238E27FC236}">
                <a16:creationId xmlns:a16="http://schemas.microsoft.com/office/drawing/2014/main" id="{6B7442AC-7831-48E2-99F3-673B0FAC6794}"/>
              </a:ext>
            </a:extLst>
          </p:cNvPr>
          <p:cNvPicPr>
            <a:picLocks noChangeAspect="1"/>
          </p:cNvPicPr>
          <p:nvPr/>
        </p:nvPicPr>
        <p:blipFill>
          <a:blip r:embed="rId3"/>
          <a:stretch>
            <a:fillRect/>
          </a:stretch>
        </p:blipFill>
        <p:spPr>
          <a:xfrm>
            <a:off x="8912514" y="141593"/>
            <a:ext cx="3087702" cy="4691664"/>
          </a:xfrm>
          <a:prstGeom prst="rect">
            <a:avLst/>
          </a:prstGeom>
        </p:spPr>
      </p:pic>
      <p:sp>
        <p:nvSpPr>
          <p:cNvPr id="7" name="TextBox 6">
            <a:extLst>
              <a:ext uri="{FF2B5EF4-FFF2-40B4-BE49-F238E27FC236}">
                <a16:creationId xmlns:a16="http://schemas.microsoft.com/office/drawing/2014/main" id="{E6D9E5CE-C11F-43DD-84D7-A39FF1566B32}"/>
              </a:ext>
            </a:extLst>
          </p:cNvPr>
          <p:cNvSpPr txBox="1"/>
          <p:nvPr/>
        </p:nvSpPr>
        <p:spPr>
          <a:xfrm>
            <a:off x="5876272" y="4962081"/>
            <a:ext cx="6097554" cy="1754326"/>
          </a:xfrm>
          <a:prstGeom prst="rect">
            <a:avLst/>
          </a:prstGeom>
          <a:noFill/>
        </p:spPr>
        <p:txBody>
          <a:bodyPr wrap="square">
            <a:spAutoFit/>
          </a:bodyPr>
          <a:lstStyle/>
          <a:p>
            <a:pPr marL="0" indent="0" algn="just">
              <a:spcBef>
                <a:spcPts val="500"/>
              </a:spcBef>
              <a:spcAft>
                <a:spcPts val="300"/>
              </a:spcAft>
              <a:buNone/>
              <a:tabLst>
                <a:tab pos="228600" algn="l"/>
              </a:tabLst>
            </a:pPr>
            <a:r>
              <a:rPr lang="ru-RU" sz="1800" dirty="0">
                <a:effectLst/>
                <a:ea typeface="Times New Roman" panose="02020603050405020304" pitchFamily="18" charset="0"/>
                <a:cs typeface="Times New Roman" panose="02020603050405020304" pitchFamily="18" charset="0"/>
              </a:rPr>
              <a:t>Центр медиации МПЦ был аккредитован как обучающий центр для подготовки профессиональных и корпоративных медиаторов и переговорщиков для группы компаний </a:t>
            </a:r>
            <a:r>
              <a:rPr lang="ru-RU" sz="1800" b="1" dirty="0">
                <a:effectLst/>
                <a:ea typeface="Times New Roman" panose="02020603050405020304" pitchFamily="18" charset="0"/>
                <a:cs typeface="Times New Roman" panose="02020603050405020304" pitchFamily="18" charset="0"/>
              </a:rPr>
              <a:t>Фонда «</a:t>
            </a:r>
            <a:r>
              <a:rPr lang="ru-RU" sz="1800" b="1" dirty="0" err="1">
                <a:effectLst/>
                <a:ea typeface="Times New Roman" panose="02020603050405020304" pitchFamily="18" charset="0"/>
                <a:cs typeface="Times New Roman" panose="02020603050405020304" pitchFamily="18" charset="0"/>
              </a:rPr>
              <a:t>Самрук-Казына</a:t>
            </a:r>
            <a:r>
              <a:rPr lang="ru-RU" sz="1800" b="1" dirty="0">
                <a:effectLst/>
                <a:ea typeface="Times New Roman" panose="02020603050405020304" pitchFamily="18" charset="0"/>
                <a:cs typeface="Times New Roman" panose="02020603050405020304" pitchFamily="18" charset="0"/>
              </a:rPr>
              <a:t>», </a:t>
            </a:r>
            <a:r>
              <a:rPr lang="ru-RU" sz="1800" dirty="0">
                <a:effectLst/>
                <a:ea typeface="Times New Roman" panose="02020603050405020304" pitchFamily="18" charset="0"/>
                <a:cs typeface="Times New Roman" panose="02020603050405020304" pitchFamily="18" charset="0"/>
              </a:rPr>
              <a:t>тренерами Центра в прошедшем году подготовлен пул 100 медиаторов фонда</a:t>
            </a:r>
            <a:r>
              <a:rPr lang="ru-RU" dirty="0">
                <a:ea typeface="Times New Roman" panose="02020603050405020304" pitchFamily="18" charset="0"/>
                <a:cs typeface="Times New Roman" panose="02020603050405020304" pitchFamily="18" charset="0"/>
              </a:rPr>
              <a:t> с последующим повышением их квалификации</a:t>
            </a:r>
            <a:endParaRPr lang="ru-RU" sz="18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6482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Служба новостей ООН - Всем известна эмблема ООН - карта мира с полярной  равноудаленной азимутальной проекцией, окруженной двумя оливковыми ветвями.  Эти два символа говорят сами за себя. Оливковая ветвь в древней Греции">
            <a:extLst>
              <a:ext uri="{FF2B5EF4-FFF2-40B4-BE49-F238E27FC236}">
                <a16:creationId xmlns:a16="http://schemas.microsoft.com/office/drawing/2014/main" id="{77024429-A98A-4053-ACBE-796EC7C26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050" y="4989375"/>
            <a:ext cx="1683835" cy="14284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FCA (@ef_ca) / Twitter">
            <a:extLst>
              <a:ext uri="{FF2B5EF4-FFF2-40B4-BE49-F238E27FC236}">
                <a16:creationId xmlns:a16="http://schemas.microsoft.com/office/drawing/2014/main" id="{C2730161-3C9B-40CC-93BE-6A14BF762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774" y="4843196"/>
            <a:ext cx="1747887" cy="174788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НАО «Центр поддержки гражданских инициатив» — Documentolog">
            <a:extLst>
              <a:ext uri="{FF2B5EF4-FFF2-40B4-BE49-F238E27FC236}">
                <a16:creationId xmlns:a16="http://schemas.microsoft.com/office/drawing/2014/main" id="{48F0D2AE-3470-49CE-8893-45C47CACB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867" y="4835863"/>
            <a:ext cx="3035235" cy="151761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E7EC1704-8698-4CDA-94EF-314F78533E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325" y="4869874"/>
            <a:ext cx="1943876" cy="1610273"/>
          </a:xfrm>
          <a:prstGeom prst="rect">
            <a:avLst/>
          </a:prstGeom>
        </p:spPr>
      </p:pic>
      <p:sp>
        <p:nvSpPr>
          <p:cNvPr id="9" name="TextBox 8">
            <a:extLst>
              <a:ext uri="{FF2B5EF4-FFF2-40B4-BE49-F238E27FC236}">
                <a16:creationId xmlns:a16="http://schemas.microsoft.com/office/drawing/2014/main" id="{9838C340-7CCE-4E92-9D7C-636D1450B986}"/>
              </a:ext>
            </a:extLst>
          </p:cNvPr>
          <p:cNvSpPr txBox="1"/>
          <p:nvPr/>
        </p:nvSpPr>
        <p:spPr>
          <a:xfrm>
            <a:off x="494589" y="151291"/>
            <a:ext cx="8661142" cy="4985980"/>
          </a:xfrm>
          <a:prstGeom prst="rect">
            <a:avLst/>
          </a:prstGeom>
          <a:noFill/>
        </p:spPr>
        <p:txBody>
          <a:bodyPr wrap="square">
            <a:spAutoFit/>
          </a:bodyPr>
          <a:lstStyle/>
          <a:p>
            <a:r>
              <a:rPr lang="ru-RU" sz="2000" kern="50" dirty="0">
                <a:effectLst/>
                <a:ea typeface="Times New Roman" panose="02020603050405020304" pitchFamily="18" charset="0"/>
              </a:rPr>
              <a:t>МПЦ сотрудничает с казахстанскими и зарубежными судебными, правоохранительными и иными государственными органами и организациями по вопросам оказания правовой и медиативной помощи, изучения и предупреждения конфликтов, а также является исполнителем международных и республиканских проектов по этим темам. </a:t>
            </a:r>
          </a:p>
          <a:p>
            <a:r>
              <a:rPr lang="ru-RU" sz="2000" dirty="0"/>
              <a:t>МПЦ реализованы:</a:t>
            </a:r>
          </a:p>
          <a:p>
            <a:pPr marL="285750" indent="-285750">
              <a:buFont typeface="Arial" panose="020B0604020202020204" pitchFamily="34" charset="0"/>
              <a:buChar char="•"/>
            </a:pPr>
            <a:r>
              <a:rPr lang="ru-RU" sz="2000" dirty="0"/>
              <a:t>Проекты международных организаций (Программа развития Организации объединенных наций (4 года), Общественный фонд «Евразия ФЕЦА», </a:t>
            </a:r>
            <a:r>
              <a:rPr lang="en-US" sz="2000" dirty="0"/>
              <a:t>USAID</a:t>
            </a:r>
            <a:r>
              <a:rPr lang="ru-RU" sz="2000" dirty="0"/>
              <a:t>, </a:t>
            </a:r>
            <a:r>
              <a:rPr lang="en-US" sz="2000" dirty="0"/>
              <a:t>IDLO</a:t>
            </a:r>
            <a:r>
              <a:rPr lang="ru-RU" sz="2000" dirty="0"/>
              <a:t> и др.)</a:t>
            </a:r>
          </a:p>
          <a:p>
            <a:pPr marL="285750" indent="-285750">
              <a:buFont typeface="Arial" panose="020B0604020202020204" pitchFamily="34" charset="0"/>
              <a:buChar char="•"/>
            </a:pPr>
            <a:r>
              <a:rPr lang="ru-RU" sz="2000" dirty="0"/>
              <a:t>Проекты казахстанских неправительственных организаций (Общественный фонд «Бота»,  и др.)</a:t>
            </a:r>
          </a:p>
          <a:p>
            <a:pPr marL="285750" indent="-285750">
              <a:buFont typeface="Arial" panose="020B0604020202020204" pitchFamily="34" charset="0"/>
              <a:buChar char="•"/>
            </a:pPr>
            <a:r>
              <a:rPr lang="ru-RU" sz="2000" dirty="0"/>
              <a:t>Государственные социальные заказы местных исполнительных органов (акиматов) и Центральных исполнительных органов (министерств)</a:t>
            </a:r>
          </a:p>
          <a:p>
            <a:pPr marL="285750" indent="-285750">
              <a:buFont typeface="Arial" panose="020B0604020202020204" pitchFamily="34" charset="0"/>
              <a:buChar char="•"/>
            </a:pPr>
            <a:r>
              <a:rPr lang="ru-RU" sz="2000" dirty="0"/>
              <a:t>Гранты Центра поддержки гражданских инициатив по заказам Министерств РК </a:t>
            </a:r>
          </a:p>
          <a:p>
            <a:pPr algn="just"/>
            <a:endParaRPr lang="ru-RU" sz="1800" kern="50" dirty="0">
              <a:effectLst/>
              <a:ea typeface="Times New Roman" panose="02020603050405020304" pitchFamily="18" charset="0"/>
            </a:endParaRPr>
          </a:p>
        </p:txBody>
      </p:sp>
      <p:pic>
        <p:nvPicPr>
          <p:cNvPr id="8" name="Рисунок 7">
            <a:extLst>
              <a:ext uri="{FF2B5EF4-FFF2-40B4-BE49-F238E27FC236}">
                <a16:creationId xmlns:a16="http://schemas.microsoft.com/office/drawing/2014/main" id="{95D8D2C3-DEF6-46C8-9230-DD3CEDBA68FC}"/>
              </a:ext>
            </a:extLst>
          </p:cNvPr>
          <p:cNvPicPr>
            <a:picLocks noChangeAspect="1"/>
          </p:cNvPicPr>
          <p:nvPr/>
        </p:nvPicPr>
        <p:blipFill>
          <a:blip r:embed="rId6"/>
          <a:stretch>
            <a:fillRect/>
          </a:stretch>
        </p:blipFill>
        <p:spPr>
          <a:xfrm>
            <a:off x="9444718" y="415521"/>
            <a:ext cx="2143125" cy="2143125"/>
          </a:xfrm>
          <a:prstGeom prst="rect">
            <a:avLst/>
          </a:prstGeom>
        </p:spPr>
      </p:pic>
      <p:pic>
        <p:nvPicPr>
          <p:cNvPr id="10" name="Рисунок 9">
            <a:extLst>
              <a:ext uri="{FF2B5EF4-FFF2-40B4-BE49-F238E27FC236}">
                <a16:creationId xmlns:a16="http://schemas.microsoft.com/office/drawing/2014/main" id="{C5DBA069-D81C-4E2F-891D-F9674E992470}"/>
              </a:ext>
            </a:extLst>
          </p:cNvPr>
          <p:cNvPicPr>
            <a:picLocks noChangeAspect="1"/>
          </p:cNvPicPr>
          <p:nvPr/>
        </p:nvPicPr>
        <p:blipFill>
          <a:blip r:embed="rId7"/>
          <a:stretch>
            <a:fillRect/>
          </a:stretch>
        </p:blipFill>
        <p:spPr>
          <a:xfrm>
            <a:off x="9444717" y="2558646"/>
            <a:ext cx="2143125" cy="2133600"/>
          </a:xfrm>
          <a:prstGeom prst="rect">
            <a:avLst/>
          </a:prstGeom>
        </p:spPr>
      </p:pic>
    </p:spTree>
    <p:extLst>
      <p:ext uri="{BB962C8B-B14F-4D97-AF65-F5344CB8AC3E}">
        <p14:creationId xmlns:p14="http://schemas.microsoft.com/office/powerpoint/2010/main" val="1441785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8977" y="475861"/>
            <a:ext cx="11045823" cy="5992672"/>
          </a:xfrm>
        </p:spPr>
        <p:txBody>
          <a:bodyPr>
            <a:normAutofit fontScale="70000" lnSpcReduction="20000"/>
          </a:bodyPr>
          <a:lstStyle/>
          <a:p>
            <a:pPr marL="228600" indent="0" algn="just">
              <a:spcBef>
                <a:spcPts val="500"/>
              </a:spcBef>
              <a:spcAft>
                <a:spcPts val="300"/>
              </a:spcAft>
              <a:buNone/>
              <a:tabLst>
                <a:tab pos="228600" algn="l"/>
                <a:tab pos="449580" algn="l"/>
              </a:tabLst>
            </a:pPr>
            <a:r>
              <a:rPr lang="ru-RU" sz="3200" b="1" dirty="0">
                <a:ea typeface="Times New Roman"/>
                <a:cs typeface="Times New Roman"/>
              </a:rPr>
              <a:t>Темы реализованных за 13 лет проектов МПЦ самостоятельно и в партнерстве:</a:t>
            </a:r>
            <a:endParaRPr lang="ru-RU" sz="3200" dirty="0">
              <a:ea typeface="Times New Roman"/>
              <a:cs typeface="Times New Roman"/>
            </a:endParaRPr>
          </a:p>
          <a:p>
            <a:pPr marL="0" indent="0" algn="just">
              <a:spcBef>
                <a:spcPts val="500"/>
              </a:spcBef>
              <a:spcAft>
                <a:spcPts val="300"/>
              </a:spcAft>
              <a:buNone/>
              <a:tabLst>
                <a:tab pos="228600" algn="l"/>
              </a:tabLst>
            </a:pPr>
            <a:r>
              <a:rPr lang="ru-RU" sz="3200" i="1" dirty="0">
                <a:ea typeface="Times New Roman"/>
                <a:cs typeface="Times New Roman"/>
              </a:rPr>
              <a:t>«Судебная медиация»</a:t>
            </a:r>
            <a:endParaRPr lang="ru-RU" sz="3200" dirty="0">
              <a:ea typeface="Times New Roman"/>
              <a:cs typeface="Times New Roman"/>
            </a:endParaRPr>
          </a:p>
          <a:p>
            <a:pPr marL="0" indent="0" algn="just">
              <a:spcBef>
                <a:spcPts val="500"/>
              </a:spcBef>
              <a:spcAft>
                <a:spcPts val="300"/>
              </a:spcAft>
              <a:buNone/>
              <a:tabLst>
                <a:tab pos="228600" algn="l"/>
                <a:tab pos="449580" algn="l"/>
              </a:tabLst>
            </a:pPr>
            <a:r>
              <a:rPr lang="ru-RU" sz="3200" i="1" dirty="0">
                <a:ea typeface="Times New Roman"/>
                <a:cs typeface="Times New Roman"/>
              </a:rPr>
              <a:t>«Школьная медиация»</a:t>
            </a:r>
            <a:endParaRPr lang="ru-RU" sz="3200" dirty="0">
              <a:ea typeface="Times New Roman"/>
              <a:cs typeface="Times New Roman"/>
            </a:endParaRPr>
          </a:p>
          <a:p>
            <a:pPr marL="0" indent="0" algn="just">
              <a:spcBef>
                <a:spcPts val="500"/>
              </a:spcBef>
              <a:spcAft>
                <a:spcPts val="300"/>
              </a:spcAft>
              <a:buNone/>
              <a:tabLst>
                <a:tab pos="228600" algn="l"/>
                <a:tab pos="449580" algn="l"/>
              </a:tabLst>
            </a:pPr>
            <a:r>
              <a:rPr lang="ru-RU" sz="3200" i="1" dirty="0">
                <a:ea typeface="Times New Roman"/>
                <a:cs typeface="Times New Roman"/>
              </a:rPr>
              <a:t>«Разъяснение института медиации среди сельского населения Мангистауской области»</a:t>
            </a:r>
            <a:r>
              <a:rPr lang="ru-RU" sz="3200" dirty="0">
                <a:ea typeface="Times New Roman"/>
                <a:cs typeface="Times New Roman"/>
              </a:rPr>
              <a:t> </a:t>
            </a:r>
          </a:p>
          <a:p>
            <a:pPr marL="0" indent="0" algn="just">
              <a:spcBef>
                <a:spcPts val="500"/>
              </a:spcBef>
              <a:spcAft>
                <a:spcPts val="300"/>
              </a:spcAft>
              <a:buNone/>
              <a:tabLst>
                <a:tab pos="228600" algn="l"/>
                <a:tab pos="449580" algn="l"/>
              </a:tabLst>
            </a:pPr>
            <a:r>
              <a:rPr lang="ru-RU" sz="3200" i="1" dirty="0">
                <a:ea typeface="Times New Roman"/>
                <a:cs typeface="Times New Roman"/>
              </a:rPr>
              <a:t>«Развитие взаимодействия и диалога в Мангистауской области» </a:t>
            </a:r>
          </a:p>
          <a:p>
            <a:pPr marL="0" indent="0" algn="just">
              <a:spcBef>
                <a:spcPts val="500"/>
              </a:spcBef>
              <a:spcAft>
                <a:spcPts val="300"/>
              </a:spcAft>
              <a:buNone/>
              <a:tabLst>
                <a:tab pos="228600" algn="l"/>
                <a:tab pos="449580" algn="l"/>
              </a:tabLst>
            </a:pPr>
            <a:r>
              <a:rPr lang="ru-RU" sz="3200" i="1" dirty="0">
                <a:ea typeface="Times New Roman"/>
                <a:cs typeface="Times New Roman"/>
              </a:rPr>
              <a:t>«Организация национального обучающего курса для медиаторов в регионах Казахстана»</a:t>
            </a:r>
            <a:endParaRPr lang="ru-RU" sz="3200" dirty="0">
              <a:ea typeface="Times New Roman"/>
              <a:cs typeface="Times New Roman"/>
            </a:endParaRPr>
          </a:p>
          <a:p>
            <a:pPr marL="0" indent="0" algn="just">
              <a:spcBef>
                <a:spcPts val="500"/>
              </a:spcBef>
              <a:spcAft>
                <a:spcPts val="300"/>
              </a:spcAft>
              <a:buNone/>
              <a:tabLst>
                <a:tab pos="228600" algn="l"/>
                <a:tab pos="449580" algn="l"/>
              </a:tabLst>
            </a:pPr>
            <a:r>
              <a:rPr lang="ru-RU" sz="3200" i="1" dirty="0">
                <a:ea typeface="Times New Roman"/>
                <a:cs typeface="Times New Roman"/>
              </a:rPr>
              <a:t>"Развитие и поддержка деятельности информационно-образовательного Центра по вопросам медиации"</a:t>
            </a:r>
            <a:r>
              <a:rPr lang="ru-RU" sz="3200" dirty="0">
                <a:ea typeface="Times New Roman"/>
                <a:cs typeface="Times New Roman"/>
              </a:rPr>
              <a:t> </a:t>
            </a:r>
            <a:r>
              <a:rPr lang="ru-RU" sz="3200" i="1" dirty="0">
                <a:ea typeface="Times New Roman"/>
                <a:cs typeface="Times New Roman"/>
              </a:rPr>
              <a:t>«Проведение мероприятий по предупреждению и профилактике трудовых конфликтов</a:t>
            </a:r>
            <a:r>
              <a:rPr lang="ru-RU" sz="3200" dirty="0">
                <a:ea typeface="Times New Roman"/>
                <a:cs typeface="Times New Roman"/>
              </a:rPr>
              <a:t>» </a:t>
            </a:r>
          </a:p>
          <a:p>
            <a:pPr marL="0" indent="0" algn="just">
              <a:spcBef>
                <a:spcPts val="500"/>
              </a:spcBef>
              <a:spcAft>
                <a:spcPts val="300"/>
              </a:spcAft>
              <a:buNone/>
              <a:tabLst>
                <a:tab pos="228600" algn="l"/>
                <a:tab pos="449580" algn="l"/>
              </a:tabLst>
            </a:pPr>
            <a:r>
              <a:rPr lang="ru-RU" sz="3200" i="1" dirty="0">
                <a:ea typeface="Times New Roman"/>
                <a:cs typeface="Times New Roman"/>
              </a:rPr>
              <a:t>«Обучение основам медиации непрофессиональных медиаторов Кызылординской области</a:t>
            </a:r>
            <a:r>
              <a:rPr lang="ru-RU" sz="3200" dirty="0">
                <a:ea typeface="Times New Roman"/>
                <a:cs typeface="Times New Roman"/>
              </a:rPr>
              <a:t>»</a:t>
            </a:r>
          </a:p>
          <a:p>
            <a:pPr marL="0" indent="0">
              <a:lnSpc>
                <a:spcPct val="115000"/>
              </a:lnSpc>
              <a:spcAft>
                <a:spcPts val="0"/>
              </a:spcAft>
              <a:buNone/>
            </a:pPr>
            <a:r>
              <a:rPr lang="ru-RU" sz="3200" i="1" dirty="0">
                <a:ea typeface="Times New Roman"/>
                <a:cs typeface="Times New Roman"/>
              </a:rPr>
              <a:t>Проведение комплекса мероприятий, направленных на повышение правовой грамотности и правовой ответственности населения</a:t>
            </a:r>
            <a:r>
              <a:rPr lang="ru-RU" sz="3200" dirty="0">
                <a:ea typeface="Times New Roman"/>
                <a:cs typeface="Times New Roman"/>
              </a:rPr>
              <a:t>» </a:t>
            </a:r>
          </a:p>
          <a:p>
            <a:pPr marL="0" indent="0">
              <a:lnSpc>
                <a:spcPct val="115000"/>
              </a:lnSpc>
              <a:spcAft>
                <a:spcPts val="0"/>
              </a:spcAft>
              <a:buNone/>
            </a:pPr>
            <a:r>
              <a:rPr lang="ru-RU" sz="3200" i="1" dirty="0">
                <a:ea typeface="Times New Roman"/>
                <a:cs typeface="Times New Roman"/>
              </a:rPr>
              <a:t>«Реализация проекта по повышению уровня правовой культуры среди населения и поддержка деятельности информационно-образовательного Центра по вопросам медиации Мангистауской области». </a:t>
            </a:r>
            <a:endParaRPr lang="ru-RU" sz="3200" dirty="0">
              <a:ea typeface="Times New Roman"/>
              <a:cs typeface="Times New Roman"/>
            </a:endParaRPr>
          </a:p>
          <a:p>
            <a:pPr marL="0" indent="0">
              <a:spcBef>
                <a:spcPts val="500"/>
              </a:spcBef>
              <a:spcAft>
                <a:spcPts val="300"/>
              </a:spcAft>
              <a:buNone/>
              <a:tabLst>
                <a:tab pos="228600" algn="l"/>
                <a:tab pos="449580" algn="l"/>
              </a:tabLst>
            </a:pPr>
            <a:endParaRPr lang="ru-RU" sz="3200" dirty="0">
              <a:effectLst/>
              <a:ea typeface="Times New Roman" panose="02020603050405020304" pitchFamily="18" charset="0"/>
              <a:cs typeface="Times New Roman" panose="02020603050405020304" pitchFamily="18" charset="0"/>
            </a:endParaRPr>
          </a:p>
          <a:p>
            <a:pPr>
              <a:lnSpc>
                <a:spcPct val="115000"/>
              </a:lnSpc>
              <a:spcAft>
                <a:spcPts val="0"/>
              </a:spcAft>
            </a:pPr>
            <a:endParaRPr lang="ru-RU" sz="1200" dirty="0">
              <a:latin typeface="Arial"/>
              <a:ea typeface="Times New Roman"/>
              <a:cs typeface="Times New Roman"/>
            </a:endParaRPr>
          </a:p>
          <a:p>
            <a:endParaRPr lang="ru-RU" dirty="0"/>
          </a:p>
        </p:txBody>
      </p:sp>
      <p:sp>
        <p:nvSpPr>
          <p:cNvPr id="4" name="Объект 3"/>
          <p:cNvSpPr>
            <a:spLocks noGrp="1"/>
          </p:cNvSpPr>
          <p:nvPr>
            <p:ph sz="half" idx="2"/>
          </p:nvPr>
        </p:nvSpPr>
        <p:spPr>
          <a:xfrm>
            <a:off x="9660467" y="4250266"/>
            <a:ext cx="1842556" cy="1540933"/>
          </a:xfrm>
        </p:spPr>
        <p:txBody>
          <a:bodyPr>
            <a:normAutofit fontScale="70000" lnSpcReduction="20000"/>
          </a:bodyPr>
          <a:lstStyle/>
          <a:p>
            <a:endParaRPr lang="ru-RU" dirty="0"/>
          </a:p>
        </p:txBody>
      </p:sp>
    </p:spTree>
    <p:extLst>
      <p:ext uri="{BB962C8B-B14F-4D97-AF65-F5344CB8AC3E}">
        <p14:creationId xmlns:p14="http://schemas.microsoft.com/office/powerpoint/2010/main" val="2139783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E45DF5-AE78-44F1-8F81-1654411ACC6D}"/>
              </a:ext>
            </a:extLst>
          </p:cNvPr>
          <p:cNvSpPr>
            <a:spLocks noGrp="1"/>
          </p:cNvSpPr>
          <p:nvPr>
            <p:ph type="title"/>
          </p:nvPr>
        </p:nvSpPr>
        <p:spPr/>
        <p:txBody>
          <a:bodyPr>
            <a:normAutofit fontScale="90000"/>
          </a:bodyPr>
          <a:lstStyle/>
          <a:p>
            <a:r>
              <a:rPr lang="ru-RU" sz="2700" b="1" dirty="0">
                <a:ea typeface="Times New Roman"/>
                <a:cs typeface="Times New Roman"/>
              </a:rPr>
              <a:t>Темы реализованных за 13 лет проектов МПЦ самостоятельно и в партнерстве:</a:t>
            </a:r>
            <a:br>
              <a:rPr lang="ru-RU" sz="4400" dirty="0">
                <a:ea typeface="Times New Roman"/>
                <a:cs typeface="Times New Roman"/>
              </a:rPr>
            </a:br>
            <a:endParaRPr lang="ru-RU" dirty="0"/>
          </a:p>
        </p:txBody>
      </p:sp>
      <p:sp>
        <p:nvSpPr>
          <p:cNvPr id="3" name="Объект 2">
            <a:extLst>
              <a:ext uri="{FF2B5EF4-FFF2-40B4-BE49-F238E27FC236}">
                <a16:creationId xmlns:a16="http://schemas.microsoft.com/office/drawing/2014/main" id="{94553A25-D122-4952-8066-3E84888B1807}"/>
              </a:ext>
            </a:extLst>
          </p:cNvPr>
          <p:cNvSpPr>
            <a:spLocks noGrp="1"/>
          </p:cNvSpPr>
          <p:nvPr>
            <p:ph sz="half" idx="1"/>
          </p:nvPr>
        </p:nvSpPr>
        <p:spPr>
          <a:xfrm>
            <a:off x="838199" y="1026368"/>
            <a:ext cx="10787743" cy="5654350"/>
          </a:xfrm>
        </p:spPr>
        <p:txBody>
          <a:bodyPr>
            <a:normAutofit fontScale="62500" lnSpcReduction="20000"/>
          </a:bodyPr>
          <a:lstStyle/>
          <a:p>
            <a:pPr marL="0" indent="0">
              <a:lnSpc>
                <a:spcPct val="115000"/>
              </a:lnSpc>
              <a:spcAft>
                <a:spcPts val="0"/>
              </a:spcAft>
              <a:buNone/>
            </a:pPr>
            <a:r>
              <a:rPr lang="ru-RU" sz="3300" dirty="0">
                <a:ea typeface="Times New Roman"/>
                <a:cs typeface="Times New Roman"/>
              </a:rPr>
              <a:t>«</a:t>
            </a:r>
            <a:r>
              <a:rPr lang="ru-RU" sz="3300" i="1" dirty="0">
                <a:ea typeface="Times New Roman"/>
                <a:cs typeface="Times New Roman"/>
              </a:rPr>
              <a:t>Проведение мероприятий по выявлению социальных трудовых проблем и  предупреждению трудовых конфликтов»</a:t>
            </a:r>
            <a:endParaRPr lang="ru-RU" sz="3300" dirty="0">
              <a:ea typeface="Times New Roman"/>
              <a:cs typeface="Times New Roman"/>
            </a:endParaRPr>
          </a:p>
          <a:p>
            <a:pPr marL="0" indent="0">
              <a:lnSpc>
                <a:spcPct val="115000"/>
              </a:lnSpc>
              <a:spcAft>
                <a:spcPts val="0"/>
              </a:spcAft>
              <a:buNone/>
            </a:pPr>
            <a:r>
              <a:rPr lang="ru-RU" sz="3300" dirty="0">
                <a:ea typeface="Times New Roman"/>
                <a:cs typeface="Times New Roman"/>
              </a:rPr>
              <a:t>«</a:t>
            </a:r>
            <a:r>
              <a:rPr lang="ru-RU" sz="3300" i="1" dirty="0">
                <a:ea typeface="Times New Roman"/>
                <a:cs typeface="Times New Roman"/>
              </a:rPr>
              <a:t>Применение института медиации для разрешения социальных вопросов и сохранения стабильности и согласия в обществе»</a:t>
            </a:r>
            <a:endParaRPr lang="ru-RU" sz="3300" dirty="0">
              <a:ea typeface="Times New Roman"/>
              <a:cs typeface="Times New Roman"/>
            </a:endParaRPr>
          </a:p>
          <a:p>
            <a:pPr marL="0" indent="0" algn="just">
              <a:lnSpc>
                <a:spcPct val="115000"/>
              </a:lnSpc>
              <a:spcAft>
                <a:spcPts val="0"/>
              </a:spcAft>
              <a:buNone/>
            </a:pPr>
            <a:r>
              <a:rPr lang="ru-RU" sz="3300" i="1" dirty="0">
                <a:ea typeface="Times New Roman"/>
                <a:cs typeface="Times New Roman"/>
              </a:rPr>
              <a:t>«Трудовой патруль» </a:t>
            </a:r>
          </a:p>
          <a:p>
            <a:pPr marL="0" indent="0" algn="just">
              <a:lnSpc>
                <a:spcPct val="115000"/>
              </a:lnSpc>
              <a:spcAft>
                <a:spcPts val="0"/>
              </a:spcAft>
              <a:buNone/>
            </a:pPr>
            <a:r>
              <a:rPr lang="ru-RU" sz="3300" i="1" dirty="0">
                <a:ea typeface="Times New Roman"/>
                <a:cs typeface="Times New Roman"/>
              </a:rPr>
              <a:t>«Медиация в трудовых отношениях»</a:t>
            </a:r>
            <a:endParaRPr lang="ru-RU" sz="3300" dirty="0">
              <a:ea typeface="Times New Roman"/>
              <a:cs typeface="Times New Roman"/>
            </a:endParaRPr>
          </a:p>
          <a:p>
            <a:pPr marL="0" indent="0">
              <a:lnSpc>
                <a:spcPct val="115000"/>
              </a:lnSpc>
              <a:spcAft>
                <a:spcPts val="0"/>
              </a:spcAft>
              <a:buNone/>
            </a:pPr>
            <a:r>
              <a:rPr lang="kk-KZ" sz="3300" i="1" dirty="0">
                <a:ea typeface="Times New Roman"/>
                <a:cs typeface="Times New Roman"/>
              </a:rPr>
              <a:t>«Әлеумет» </a:t>
            </a:r>
          </a:p>
          <a:p>
            <a:pPr marL="0" indent="0">
              <a:lnSpc>
                <a:spcPct val="115000"/>
              </a:lnSpc>
              <a:spcAft>
                <a:spcPts val="0"/>
              </a:spcAft>
              <a:buNone/>
            </a:pPr>
            <a:r>
              <a:rPr lang="kk-KZ" sz="3300" dirty="0">
                <a:ea typeface="Times New Roman"/>
                <a:cs typeface="Times New Roman"/>
              </a:rPr>
              <a:t>«</a:t>
            </a:r>
            <a:r>
              <a:rPr lang="kk-KZ" sz="3300" i="1" dirty="0">
                <a:ea typeface="Times New Roman"/>
                <a:cs typeface="Times New Roman"/>
              </a:rPr>
              <a:t>Центр примирения</a:t>
            </a:r>
            <a:r>
              <a:rPr lang="kk-KZ" sz="3300" dirty="0">
                <a:ea typeface="Times New Roman"/>
                <a:cs typeface="Times New Roman"/>
              </a:rPr>
              <a:t>» </a:t>
            </a:r>
          </a:p>
          <a:p>
            <a:pPr marL="0" indent="0">
              <a:spcBef>
                <a:spcPts val="500"/>
              </a:spcBef>
              <a:spcAft>
                <a:spcPts val="300"/>
              </a:spcAft>
              <a:buNone/>
              <a:tabLst>
                <a:tab pos="228600" algn="l"/>
                <a:tab pos="449580" algn="l"/>
              </a:tabLst>
            </a:pPr>
            <a:r>
              <a:rPr lang="ru-RU" sz="3300" dirty="0">
                <a:effectLst/>
                <a:ea typeface="Calibri" panose="020F0502020204030204" pitchFamily="34" charset="0"/>
                <a:cs typeface="Times New Roman" panose="02020603050405020304" pitchFamily="18" charset="0"/>
              </a:rPr>
              <a:t>«</a:t>
            </a:r>
            <a:r>
              <a:rPr lang="ru-RU" sz="3300" i="1" dirty="0">
                <a:effectLst/>
                <a:ea typeface="Calibri" panose="020F0502020204030204" pitchFamily="34" charset="0"/>
                <a:cs typeface="Times New Roman" panose="02020603050405020304" pitchFamily="18" charset="0"/>
              </a:rPr>
              <a:t>Мобильные группы по контролю за соблюдением выборного законодательства</a:t>
            </a:r>
            <a:r>
              <a:rPr lang="ru-RU" sz="3300" dirty="0">
                <a:effectLst/>
                <a:ea typeface="Calibri" panose="020F0502020204030204" pitchFamily="34" charset="0"/>
                <a:cs typeface="Times New Roman" panose="02020603050405020304" pitchFamily="18" charset="0"/>
              </a:rPr>
              <a:t> </a:t>
            </a:r>
            <a:r>
              <a:rPr lang="ru-RU" sz="3300" i="1" dirty="0">
                <a:effectLst/>
                <a:ea typeface="Calibri" panose="020F0502020204030204" pitchFamily="34" charset="0"/>
                <a:cs typeface="Times New Roman" panose="02020603050405020304" pitchFamily="18" charset="0"/>
              </a:rPr>
              <a:t>в период выборов в Мажилис Парламента РК»  семинары для участников выборов по ведению переговоров и управлению конфликтами, возникающих в ходе выборов.</a:t>
            </a:r>
            <a:endParaRPr lang="ru-RU" sz="3300" i="1" dirty="0">
              <a:effectLst/>
              <a:ea typeface="Times New Roman" panose="02020603050405020304" pitchFamily="18" charset="0"/>
              <a:cs typeface="Times New Roman" panose="02020603050405020304" pitchFamily="18" charset="0"/>
            </a:endParaRPr>
          </a:p>
          <a:p>
            <a:pPr marL="0" indent="0">
              <a:spcBef>
                <a:spcPts val="500"/>
              </a:spcBef>
              <a:spcAft>
                <a:spcPts val="300"/>
              </a:spcAft>
              <a:buNone/>
              <a:tabLst>
                <a:tab pos="228600" algn="l"/>
                <a:tab pos="449580" algn="l"/>
              </a:tabLst>
            </a:pPr>
            <a:r>
              <a:rPr lang="ru-RU" sz="3300" dirty="0">
                <a:effectLst/>
                <a:ea typeface="Calibri" panose="020F0502020204030204" pitchFamily="34" charset="0"/>
                <a:cs typeface="Times New Roman" panose="02020603050405020304" pitchFamily="18" charset="0"/>
              </a:rPr>
              <a:t>«</a:t>
            </a:r>
            <a:r>
              <a:rPr lang="ru-RU" sz="3300" i="1" dirty="0">
                <a:effectLst/>
                <a:ea typeface="Calibri" panose="020F0502020204030204" pitchFamily="34" charset="0"/>
                <a:cs typeface="Times New Roman" panose="02020603050405020304" pitchFamily="18" charset="0"/>
              </a:rPr>
              <a:t>Применение института медиации для разрешения социальных вопросов и сохранения стабильности и согласия в обществе</a:t>
            </a:r>
            <a:r>
              <a:rPr lang="ru-RU" sz="3300" dirty="0">
                <a:effectLst/>
                <a:ea typeface="Calibri" panose="020F0502020204030204" pitchFamily="34" charset="0"/>
                <a:cs typeface="Times New Roman" panose="02020603050405020304" pitchFamily="18" charset="0"/>
              </a:rPr>
              <a:t>» </a:t>
            </a:r>
            <a:endParaRPr lang="ru-RU" sz="3300" dirty="0">
              <a:effectLst/>
              <a:ea typeface="Times New Roman" panose="02020603050405020304" pitchFamily="18" charset="0"/>
              <a:cs typeface="Times New Roman" panose="02020603050405020304" pitchFamily="18" charset="0"/>
            </a:endParaRPr>
          </a:p>
          <a:p>
            <a:pPr marL="0" indent="0">
              <a:spcBef>
                <a:spcPts val="500"/>
              </a:spcBef>
              <a:spcAft>
                <a:spcPts val="300"/>
              </a:spcAft>
              <a:buNone/>
              <a:tabLst>
                <a:tab pos="228600" algn="l"/>
                <a:tab pos="449580" algn="l"/>
              </a:tabLst>
            </a:pPr>
            <a:r>
              <a:rPr lang="ru-RU" sz="3300" i="1" dirty="0">
                <a:effectLst/>
                <a:ea typeface="Calibri" panose="020F0502020204030204" pitchFamily="34" charset="0"/>
                <a:cs typeface="Times New Roman" panose="02020603050405020304" pitchFamily="18" charset="0"/>
              </a:rPr>
              <a:t>«Правовая и медиативная культура</a:t>
            </a:r>
            <a:r>
              <a:rPr lang="ru-RU" sz="3300" dirty="0">
                <a:effectLst/>
                <a:ea typeface="Calibri" panose="020F0502020204030204" pitchFamily="34" charset="0"/>
                <a:cs typeface="Times New Roman" panose="02020603050405020304" pitchFamily="18" charset="0"/>
              </a:rPr>
              <a:t>» </a:t>
            </a:r>
            <a:endParaRPr lang="ru-RU" sz="3300" dirty="0">
              <a:effectLst/>
              <a:ea typeface="Times New Roman" panose="02020603050405020304" pitchFamily="18" charset="0"/>
              <a:cs typeface="Times New Roman" panose="02020603050405020304" pitchFamily="18" charset="0"/>
            </a:endParaRPr>
          </a:p>
          <a:p>
            <a:pPr marL="0" indent="0">
              <a:spcBef>
                <a:spcPts val="500"/>
              </a:spcBef>
              <a:spcAft>
                <a:spcPts val="300"/>
              </a:spcAft>
              <a:buNone/>
              <a:tabLst>
                <a:tab pos="228600" algn="l"/>
                <a:tab pos="449580" algn="l"/>
              </a:tabLst>
            </a:pPr>
            <a:r>
              <a:rPr lang="kk-KZ" sz="3300" dirty="0">
                <a:effectLst/>
                <a:ea typeface="Times New Roman" panose="02020603050405020304" pitchFamily="18" charset="0"/>
                <a:cs typeface="Times New Roman" panose="02020603050405020304" pitchFamily="18" charset="0"/>
              </a:rPr>
              <a:t>«</a:t>
            </a:r>
            <a:r>
              <a:rPr lang="kk-KZ" sz="3300" i="1" dirty="0">
                <a:effectLst/>
                <a:ea typeface="Times New Roman" panose="02020603050405020304" pitchFamily="18" charset="0"/>
                <a:cs typeface="Times New Roman" panose="02020603050405020304" pitchFamily="18" charset="0"/>
              </a:rPr>
              <a:t>Институционализация мер по укреплению семейных ценностей среди молодежи</a:t>
            </a:r>
            <a:r>
              <a:rPr lang="kk-KZ" sz="3300" dirty="0">
                <a:effectLst/>
                <a:ea typeface="Times New Roman" panose="02020603050405020304" pitchFamily="18" charset="0"/>
                <a:cs typeface="Times New Roman" panose="02020603050405020304" pitchFamily="18" charset="0"/>
              </a:rPr>
              <a:t>»</a:t>
            </a:r>
            <a:endParaRPr lang="ru-RU" sz="3300" dirty="0">
              <a:effectLst/>
              <a:ea typeface="Times New Roman" panose="02020603050405020304" pitchFamily="18" charset="0"/>
              <a:cs typeface="Times New Roman" panose="02020603050405020304" pitchFamily="18" charset="0"/>
            </a:endParaRPr>
          </a:p>
          <a:p>
            <a:pPr marL="0" indent="0">
              <a:spcBef>
                <a:spcPts val="500"/>
              </a:spcBef>
              <a:spcAft>
                <a:spcPts val="300"/>
              </a:spcAft>
              <a:buNone/>
              <a:tabLst>
                <a:tab pos="228600" algn="l"/>
                <a:tab pos="449580" algn="l"/>
              </a:tabLst>
            </a:pPr>
            <a:r>
              <a:rPr lang="kk-KZ" sz="3300" dirty="0">
                <a:effectLst/>
                <a:ea typeface="Times New Roman" panose="02020603050405020304" pitchFamily="18" charset="0"/>
                <a:cs typeface="Times New Roman" panose="02020603050405020304" pitchFamily="18" charset="0"/>
              </a:rPr>
              <a:t>«</a:t>
            </a:r>
            <a:r>
              <a:rPr lang="kk-KZ" sz="3300" i="1" dirty="0">
                <a:effectLst/>
                <a:ea typeface="Times New Roman" panose="02020603050405020304" pitchFamily="18" charset="0"/>
                <a:cs typeface="Times New Roman" panose="02020603050405020304" pitchFamily="18" charset="0"/>
              </a:rPr>
              <a:t>Популяризация института медиации и разрешение споров среди населения</a:t>
            </a:r>
            <a:r>
              <a:rPr lang="kk-KZ" sz="3300" dirty="0">
                <a:effectLst/>
                <a:ea typeface="Times New Roman" panose="02020603050405020304" pitchFamily="18" charset="0"/>
                <a:cs typeface="Times New Roman" panose="02020603050405020304" pitchFamily="18" charset="0"/>
              </a:rPr>
              <a:t>»</a:t>
            </a:r>
            <a:endParaRPr lang="ru-RU" sz="3300" dirty="0">
              <a:effectLst/>
              <a:ea typeface="Times New Roman" panose="02020603050405020304" pitchFamily="18" charset="0"/>
              <a:cs typeface="Times New Roman" panose="02020603050405020304" pitchFamily="18" charset="0"/>
            </a:endParaRPr>
          </a:p>
          <a:p>
            <a:endParaRPr lang="ru-RU" dirty="0"/>
          </a:p>
        </p:txBody>
      </p:sp>
      <p:sp>
        <p:nvSpPr>
          <p:cNvPr id="4" name="Объект 3">
            <a:extLst>
              <a:ext uri="{FF2B5EF4-FFF2-40B4-BE49-F238E27FC236}">
                <a16:creationId xmlns:a16="http://schemas.microsoft.com/office/drawing/2014/main" id="{F466BD8B-0517-481E-B4A8-32F3BACA6770}"/>
              </a:ext>
            </a:extLst>
          </p:cNvPr>
          <p:cNvSpPr>
            <a:spLocks noGrp="1"/>
          </p:cNvSpPr>
          <p:nvPr>
            <p:ph sz="half" idx="2"/>
          </p:nvPr>
        </p:nvSpPr>
        <p:spPr>
          <a:xfrm flipH="1">
            <a:off x="11353800" y="4851399"/>
            <a:ext cx="272142" cy="1325564"/>
          </a:xfrm>
        </p:spPr>
        <p:txBody>
          <a:bodyPr>
            <a:normAutofit fontScale="62500" lnSpcReduction="20000"/>
          </a:bodyPr>
          <a:lstStyle/>
          <a:p>
            <a:endParaRPr lang="ru-RU" dirty="0"/>
          </a:p>
        </p:txBody>
      </p:sp>
    </p:spTree>
    <p:extLst>
      <p:ext uri="{BB962C8B-B14F-4D97-AF65-F5344CB8AC3E}">
        <p14:creationId xmlns:p14="http://schemas.microsoft.com/office/powerpoint/2010/main" val="2463808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8DB8BB-1FFE-401B-9E13-44BE787E0FE1}"/>
              </a:ext>
            </a:extLst>
          </p:cNvPr>
          <p:cNvSpPr>
            <a:spLocks noGrp="1"/>
          </p:cNvSpPr>
          <p:nvPr>
            <p:ph type="title"/>
          </p:nvPr>
        </p:nvSpPr>
        <p:spPr>
          <a:xfrm>
            <a:off x="838200" y="914400"/>
            <a:ext cx="10515600" cy="2514600"/>
          </a:xfrm>
        </p:spPr>
        <p:txBody>
          <a:bodyPr>
            <a:normAutofit fontScale="90000"/>
          </a:bodyPr>
          <a:lstStyle/>
          <a:p>
            <a:r>
              <a:rPr lang="ru-RU" sz="2200" dirty="0">
                <a:effectLst/>
                <a:latin typeface="+mn-lt"/>
                <a:ea typeface="Times New Roman" panose="02020603050405020304" pitchFamily="18" charset="0"/>
                <a:cs typeface="Times New Roman" panose="02020603050405020304" pitchFamily="18" charset="0"/>
              </a:rPr>
              <a:t>При МПЦ также действует Центр повышения квалификации для проведения открытых и корпоративных тренингов для физических и юридических лиц по следующи</a:t>
            </a:r>
            <a:r>
              <a:rPr lang="ru-RU" sz="2200" dirty="0">
                <a:latin typeface="+mn-lt"/>
                <a:ea typeface="Times New Roman" panose="02020603050405020304" pitchFamily="18" charset="0"/>
                <a:cs typeface="Times New Roman" panose="02020603050405020304" pitchFamily="18" charset="0"/>
              </a:rPr>
              <a:t>м темам:</a:t>
            </a:r>
            <a:br>
              <a:rPr lang="ru-RU" sz="2200" dirty="0">
                <a:latin typeface="+mn-lt"/>
                <a:ea typeface="Times New Roman" panose="02020603050405020304" pitchFamily="18" charset="0"/>
                <a:cs typeface="Times New Roman" panose="02020603050405020304" pitchFamily="18" charset="0"/>
              </a:rPr>
            </a:br>
            <a:r>
              <a:rPr lang="ru-RU" sz="2200" dirty="0">
                <a:latin typeface="+mn-lt"/>
                <a:ea typeface="Times New Roman" panose="02020603050405020304" pitchFamily="18" charset="0"/>
                <a:cs typeface="Times New Roman" panose="02020603050405020304" pitchFamily="18" charset="0"/>
              </a:rPr>
              <a:t>- Искусство ведения переговоров</a:t>
            </a:r>
            <a:br>
              <a:rPr lang="ru-RU" sz="2200" dirty="0">
                <a:latin typeface="+mn-lt"/>
                <a:ea typeface="Times New Roman" panose="02020603050405020304" pitchFamily="18" charset="0"/>
                <a:cs typeface="Times New Roman" panose="02020603050405020304" pitchFamily="18" charset="0"/>
              </a:rPr>
            </a:br>
            <a:r>
              <a:rPr lang="ru-RU" sz="2200" dirty="0">
                <a:latin typeface="+mn-lt"/>
                <a:ea typeface="Times New Roman" panose="02020603050405020304" pitchFamily="18" charset="0"/>
                <a:cs typeface="Times New Roman" panose="02020603050405020304" pitchFamily="18" charset="0"/>
              </a:rPr>
              <a:t>- </a:t>
            </a:r>
            <a:r>
              <a:rPr lang="ru-RU" sz="2200" dirty="0" err="1">
                <a:latin typeface="+mn-lt"/>
                <a:ea typeface="Times New Roman" panose="02020603050405020304" pitchFamily="18" charset="0"/>
                <a:cs typeface="Times New Roman" panose="02020603050405020304" pitchFamily="18" charset="0"/>
              </a:rPr>
              <a:t>Профайлинг</a:t>
            </a:r>
            <a:br>
              <a:rPr lang="ru-RU" sz="2200" dirty="0">
                <a:latin typeface="+mn-lt"/>
                <a:ea typeface="Times New Roman" panose="02020603050405020304" pitchFamily="18" charset="0"/>
                <a:cs typeface="Times New Roman" panose="02020603050405020304" pitchFamily="18" charset="0"/>
              </a:rPr>
            </a:br>
            <a:r>
              <a:rPr lang="ru-RU" sz="2200" dirty="0">
                <a:latin typeface="+mn-lt"/>
                <a:ea typeface="Times New Roman" panose="02020603050405020304" pitchFamily="18" charset="0"/>
                <a:cs typeface="Times New Roman" panose="02020603050405020304" pitchFamily="18" charset="0"/>
              </a:rPr>
              <a:t>- Актуальные вопросы применения трудового законодательства и основы медиации для согласительных комиссий</a:t>
            </a:r>
            <a:br>
              <a:rPr lang="ru-RU" sz="2200" dirty="0">
                <a:latin typeface="+mn-lt"/>
                <a:ea typeface="Times New Roman" panose="02020603050405020304" pitchFamily="18" charset="0"/>
                <a:cs typeface="Times New Roman" panose="02020603050405020304" pitchFamily="18" charset="0"/>
              </a:rPr>
            </a:br>
            <a:r>
              <a:rPr lang="ru-RU" sz="2200" dirty="0">
                <a:latin typeface="+mn-lt"/>
                <a:ea typeface="Times New Roman" panose="02020603050405020304" pitchFamily="18" charset="0"/>
                <a:cs typeface="Times New Roman" panose="02020603050405020304" pitchFamily="18" charset="0"/>
              </a:rPr>
              <a:t>- Экстремальные переговоры</a:t>
            </a:r>
            <a:br>
              <a:rPr lang="ru-RU" sz="2200" dirty="0">
                <a:latin typeface="+mn-lt"/>
                <a:ea typeface="Times New Roman" panose="02020603050405020304" pitchFamily="18" charset="0"/>
                <a:cs typeface="Times New Roman" panose="02020603050405020304" pitchFamily="18" charset="0"/>
              </a:rPr>
            </a:br>
            <a:r>
              <a:rPr lang="ru-RU" sz="2200" dirty="0">
                <a:latin typeface="+mn-lt"/>
                <a:ea typeface="Times New Roman" panose="02020603050405020304" pitchFamily="18" charset="0"/>
                <a:cs typeface="Times New Roman" panose="02020603050405020304" pitchFamily="18" charset="0"/>
              </a:rPr>
              <a:t>- Тайм-менеджмент</a:t>
            </a:r>
            <a:br>
              <a:rPr lang="ru-RU" sz="2200" dirty="0">
                <a:latin typeface="+mn-lt"/>
                <a:ea typeface="Times New Roman" panose="02020603050405020304" pitchFamily="18" charset="0"/>
                <a:cs typeface="Times New Roman" panose="02020603050405020304" pitchFamily="18" charset="0"/>
              </a:rPr>
            </a:br>
            <a:r>
              <a:rPr lang="ru-RU" sz="2200" dirty="0">
                <a:latin typeface="+mn-lt"/>
                <a:ea typeface="Times New Roman" panose="02020603050405020304" pitchFamily="18" charset="0"/>
                <a:cs typeface="Times New Roman" panose="02020603050405020304" pitchFamily="18" charset="0"/>
              </a:rPr>
              <a:t>- Лидерство и </a:t>
            </a:r>
            <a:r>
              <a:rPr lang="ru-RU" sz="2200" dirty="0" err="1">
                <a:latin typeface="+mn-lt"/>
                <a:ea typeface="Times New Roman" panose="02020603050405020304" pitchFamily="18" charset="0"/>
                <a:cs typeface="Times New Roman" panose="02020603050405020304" pitchFamily="18" charset="0"/>
              </a:rPr>
              <a:t>командообразование</a:t>
            </a:r>
            <a:br>
              <a:rPr lang="ru-RU" sz="2200" dirty="0">
                <a:latin typeface="+mn-lt"/>
                <a:ea typeface="Times New Roman" panose="02020603050405020304" pitchFamily="18" charset="0"/>
                <a:cs typeface="Times New Roman" panose="02020603050405020304" pitchFamily="18" charset="0"/>
              </a:rPr>
            </a:br>
            <a:r>
              <a:rPr lang="ru-RU" sz="2200" dirty="0">
                <a:latin typeface="+mn-lt"/>
                <a:ea typeface="Times New Roman" panose="02020603050405020304" pitchFamily="18" charset="0"/>
                <a:cs typeface="Times New Roman" panose="02020603050405020304" pitchFamily="18" charset="0"/>
              </a:rPr>
              <a:t>- Антикоррупционный комплаенс</a:t>
            </a:r>
            <a:br>
              <a:rPr lang="ru-RU" sz="2200" dirty="0">
                <a:latin typeface="+mn-lt"/>
                <a:ea typeface="Times New Roman" panose="02020603050405020304" pitchFamily="18" charset="0"/>
                <a:cs typeface="Times New Roman" panose="02020603050405020304" pitchFamily="18" charset="0"/>
              </a:rPr>
            </a:br>
            <a:r>
              <a:rPr lang="ru-RU" sz="2200" dirty="0">
                <a:latin typeface="+mn-lt"/>
                <a:ea typeface="Times New Roman" panose="02020603050405020304" pitchFamily="18" charset="0"/>
                <a:cs typeface="Times New Roman" panose="02020603050405020304" pitchFamily="18" charset="0"/>
              </a:rPr>
              <a:t>- Стратегический менеджмент и другие.</a:t>
            </a:r>
            <a:br>
              <a:rPr lang="ru-RU" sz="1800" dirty="0">
                <a:effectLst/>
                <a:latin typeface="Arial" panose="020B0604020202020204" pitchFamily="34" charset="0"/>
                <a:ea typeface="Times New Roman" panose="02020603050405020304" pitchFamily="18" charset="0"/>
                <a:cs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32E01876-FE44-487B-8584-CA5764D5A96D}"/>
              </a:ext>
            </a:extLst>
          </p:cNvPr>
          <p:cNvSpPr>
            <a:spLocks noGrp="1"/>
          </p:cNvSpPr>
          <p:nvPr>
            <p:ph sz="half" idx="1"/>
          </p:nvPr>
        </p:nvSpPr>
        <p:spPr>
          <a:xfrm>
            <a:off x="1399592" y="3806889"/>
            <a:ext cx="4620208" cy="2370073"/>
          </a:xfrm>
        </p:spPr>
        <p:txBody>
          <a:bodyPr/>
          <a:lstStyle/>
          <a:p>
            <a:endParaRPr lang="ru-RU" dirty="0"/>
          </a:p>
        </p:txBody>
      </p:sp>
      <p:sp>
        <p:nvSpPr>
          <p:cNvPr id="4" name="Объект 3">
            <a:extLst>
              <a:ext uri="{FF2B5EF4-FFF2-40B4-BE49-F238E27FC236}">
                <a16:creationId xmlns:a16="http://schemas.microsoft.com/office/drawing/2014/main" id="{BD60EC96-AE64-403F-84C3-D9ACD01C2147}"/>
              </a:ext>
            </a:extLst>
          </p:cNvPr>
          <p:cNvSpPr>
            <a:spLocks noGrp="1"/>
          </p:cNvSpPr>
          <p:nvPr>
            <p:ph sz="half" idx="2"/>
          </p:nvPr>
        </p:nvSpPr>
        <p:spPr>
          <a:xfrm>
            <a:off x="7623110" y="3806889"/>
            <a:ext cx="3730690" cy="2370074"/>
          </a:xfrm>
        </p:spPr>
        <p:txBody>
          <a:bodyPr/>
          <a:lstStyle/>
          <a:p>
            <a:endParaRPr lang="ru-RU" dirty="0"/>
          </a:p>
        </p:txBody>
      </p:sp>
      <p:pic>
        <p:nvPicPr>
          <p:cNvPr id="5" name="Рисунок 4">
            <a:extLst>
              <a:ext uri="{FF2B5EF4-FFF2-40B4-BE49-F238E27FC236}">
                <a16:creationId xmlns:a16="http://schemas.microsoft.com/office/drawing/2014/main" id="{2265FB61-4882-4D5A-9B3B-EE16E5769CBE}"/>
              </a:ext>
            </a:extLst>
          </p:cNvPr>
          <p:cNvPicPr>
            <a:picLocks noChangeAspect="1"/>
          </p:cNvPicPr>
          <p:nvPr/>
        </p:nvPicPr>
        <p:blipFill>
          <a:blip r:embed="rId2"/>
          <a:stretch>
            <a:fillRect/>
          </a:stretch>
        </p:blipFill>
        <p:spPr>
          <a:xfrm>
            <a:off x="6471849" y="2276305"/>
            <a:ext cx="5462489" cy="4096867"/>
          </a:xfrm>
          <a:prstGeom prst="rect">
            <a:avLst/>
          </a:prstGeom>
        </p:spPr>
      </p:pic>
      <p:pic>
        <p:nvPicPr>
          <p:cNvPr id="6" name="Рисунок 5">
            <a:extLst>
              <a:ext uri="{FF2B5EF4-FFF2-40B4-BE49-F238E27FC236}">
                <a16:creationId xmlns:a16="http://schemas.microsoft.com/office/drawing/2014/main" id="{D62EC5F6-6B33-4671-88F0-570B6641E58B}"/>
              </a:ext>
            </a:extLst>
          </p:cNvPr>
          <p:cNvPicPr>
            <a:picLocks noChangeAspect="1"/>
          </p:cNvPicPr>
          <p:nvPr/>
        </p:nvPicPr>
        <p:blipFill>
          <a:blip r:embed="rId3"/>
          <a:stretch>
            <a:fillRect/>
          </a:stretch>
        </p:blipFill>
        <p:spPr>
          <a:xfrm>
            <a:off x="1316324" y="3599079"/>
            <a:ext cx="3712876" cy="2785692"/>
          </a:xfrm>
          <a:prstGeom prst="rect">
            <a:avLst/>
          </a:prstGeom>
        </p:spPr>
      </p:pic>
    </p:spTree>
    <p:extLst>
      <p:ext uri="{BB962C8B-B14F-4D97-AF65-F5344CB8AC3E}">
        <p14:creationId xmlns:p14="http://schemas.microsoft.com/office/powerpoint/2010/main" val="1033957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71F510-9D45-48B9-B0EF-4411B087653F}"/>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EAC8CA6B-EE1D-425A-9C21-8275A5DF5855}"/>
              </a:ext>
            </a:extLst>
          </p:cNvPr>
          <p:cNvPicPr>
            <a:picLocks noGrp="1" noChangeAspect="1"/>
          </p:cNvPicPr>
          <p:nvPr>
            <p:ph idx="1"/>
          </p:nvPr>
        </p:nvPicPr>
        <p:blipFill>
          <a:blip r:embed="rId2"/>
          <a:stretch>
            <a:fillRect/>
          </a:stretch>
        </p:blipFill>
        <p:spPr>
          <a:xfrm>
            <a:off x="0" y="0"/>
            <a:ext cx="12031038" cy="6688476"/>
          </a:xfrm>
          <a:prstGeom prst="rect">
            <a:avLst/>
          </a:prstGeom>
        </p:spPr>
      </p:pic>
      <p:pic>
        <p:nvPicPr>
          <p:cNvPr id="5" name="Объект 4">
            <a:extLst>
              <a:ext uri="{FF2B5EF4-FFF2-40B4-BE49-F238E27FC236}">
                <a16:creationId xmlns:a16="http://schemas.microsoft.com/office/drawing/2014/main" id="{0C2C719B-24D3-4986-84C3-66BFD93FBBC2}"/>
              </a:ext>
            </a:extLst>
          </p:cNvPr>
          <p:cNvPicPr>
            <a:picLocks noChangeAspect="1"/>
          </p:cNvPicPr>
          <p:nvPr/>
        </p:nvPicPr>
        <p:blipFill>
          <a:blip r:embed="rId3"/>
          <a:stretch>
            <a:fillRect/>
          </a:stretch>
        </p:blipFill>
        <p:spPr>
          <a:xfrm>
            <a:off x="7808360" y="4448710"/>
            <a:ext cx="4150759" cy="2311686"/>
          </a:xfrm>
          <a:prstGeom prst="rect">
            <a:avLst/>
          </a:prstGeom>
        </p:spPr>
      </p:pic>
    </p:spTree>
    <p:extLst>
      <p:ext uri="{BB962C8B-B14F-4D97-AF65-F5344CB8AC3E}">
        <p14:creationId xmlns:p14="http://schemas.microsoft.com/office/powerpoint/2010/main" val="3272971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913169"/>
          </a:xfrm>
        </p:spPr>
        <p:txBody>
          <a:bodyPr>
            <a:normAutofit/>
          </a:bodyPr>
          <a:lstStyle/>
          <a:p>
            <a:r>
              <a:rPr lang="ru-RU" sz="2800" i="1" dirty="0"/>
              <a:t>Международный опыт проведения медиаций и Сингапурская конвенция</a:t>
            </a:r>
          </a:p>
        </p:txBody>
      </p:sp>
      <p:sp>
        <p:nvSpPr>
          <p:cNvPr id="3" name="Объект 2"/>
          <p:cNvSpPr>
            <a:spLocks noGrp="1"/>
          </p:cNvSpPr>
          <p:nvPr>
            <p:ph idx="1"/>
          </p:nvPr>
        </p:nvSpPr>
        <p:spPr>
          <a:xfrm>
            <a:off x="794328" y="1380932"/>
            <a:ext cx="8545616" cy="5102996"/>
          </a:xfrm>
        </p:spPr>
        <p:txBody>
          <a:bodyPr>
            <a:normAutofit fontScale="92500" lnSpcReduction="20000"/>
          </a:bodyPr>
          <a:lstStyle/>
          <a:p>
            <a:pPr marL="0" indent="0">
              <a:buNone/>
            </a:pPr>
            <a:r>
              <a:rPr lang="ru-RU" dirty="0"/>
              <a:t>На сайте МПЦ  в реестре медиаторов есть раздел – Международные медиаторы, на котором размещены медиаторы, имеющие опыт проведения международных медиаций.</a:t>
            </a:r>
          </a:p>
          <a:p>
            <a:pPr marL="0" indent="0">
              <a:buNone/>
            </a:pPr>
            <a:r>
              <a:rPr lang="ru-RU" dirty="0"/>
              <a:t>Медиации проводятся в основном по странам СНГ (Узбекистан, Россия, Кыргызстан, Грузия), но есть и по спорам с дальним зарубежьем (Китай, Италия, Нидерланды, Турция, Швейцария)</a:t>
            </a:r>
          </a:p>
          <a:p>
            <a:pPr marL="0" indent="0">
              <a:buNone/>
            </a:pPr>
            <a:r>
              <a:rPr lang="ru-RU" dirty="0"/>
              <a:t>Казахстан подписал и ратифицировал </a:t>
            </a:r>
            <a:r>
              <a:rPr lang="ru-RU" b="1" dirty="0"/>
              <a:t>Сингапурскую конвенцию по медиации </a:t>
            </a:r>
            <a:r>
              <a:rPr lang="ru-RU" dirty="0"/>
              <a:t>с двумя оговорками.</a:t>
            </a:r>
          </a:p>
          <a:p>
            <a:pPr marL="0" indent="0">
              <a:buNone/>
            </a:pPr>
            <a:r>
              <a:rPr lang="ru-RU" dirty="0"/>
              <a:t>В предыдущие годы группой экспертов СНГ организован и проведен Международный форум по Сингапурской конвенции, который внес свой вклад в решение вопроса о ратификации нашей страной Конвенции. Казахстан на Форуме представил руководитель МПЦ Жакупов Ж.А. </a:t>
            </a:r>
          </a:p>
        </p:txBody>
      </p:sp>
      <p:pic>
        <p:nvPicPr>
          <p:cNvPr id="4" name="Рисунок 3">
            <a:extLst>
              <a:ext uri="{FF2B5EF4-FFF2-40B4-BE49-F238E27FC236}">
                <a16:creationId xmlns:a16="http://schemas.microsoft.com/office/drawing/2014/main" id="{78B1ABBE-2893-4949-8FFD-AB994B27A117}"/>
              </a:ext>
            </a:extLst>
          </p:cNvPr>
          <p:cNvPicPr>
            <a:picLocks noChangeAspect="1"/>
          </p:cNvPicPr>
          <p:nvPr/>
        </p:nvPicPr>
        <p:blipFill>
          <a:blip r:embed="rId2"/>
          <a:stretch>
            <a:fillRect/>
          </a:stretch>
        </p:blipFill>
        <p:spPr>
          <a:xfrm>
            <a:off x="9241959" y="1278293"/>
            <a:ext cx="2573717" cy="3247053"/>
          </a:xfrm>
          <a:prstGeom prst="rect">
            <a:avLst/>
          </a:prstGeom>
        </p:spPr>
      </p:pic>
    </p:spTree>
    <p:extLst>
      <p:ext uri="{BB962C8B-B14F-4D97-AF65-F5344CB8AC3E}">
        <p14:creationId xmlns:p14="http://schemas.microsoft.com/office/powerpoint/2010/main" val="3407787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91B05D-1B0C-4BFE-AD38-08F3A6E1CC31}"/>
              </a:ext>
            </a:extLst>
          </p:cNvPr>
          <p:cNvSpPr>
            <a:spLocks noGrp="1"/>
          </p:cNvSpPr>
          <p:nvPr>
            <p:ph type="title"/>
          </p:nvPr>
        </p:nvSpPr>
        <p:spPr>
          <a:xfrm>
            <a:off x="609600" y="274638"/>
            <a:ext cx="10972800" cy="751522"/>
          </a:xfrm>
        </p:spPr>
        <p:txBody>
          <a:bodyPr>
            <a:normAutofit/>
          </a:bodyPr>
          <a:lstStyle/>
          <a:p>
            <a:pPr algn="ctr"/>
            <a:r>
              <a:rPr lang="ru-RU" b="1" i="1" dirty="0">
                <a:solidFill>
                  <a:srgbClr val="FF0000"/>
                </a:solidFill>
              </a:rPr>
              <a:t>Предложения по сотрудничеству</a:t>
            </a:r>
          </a:p>
        </p:txBody>
      </p:sp>
      <p:sp>
        <p:nvSpPr>
          <p:cNvPr id="3" name="Объект 2">
            <a:extLst>
              <a:ext uri="{FF2B5EF4-FFF2-40B4-BE49-F238E27FC236}">
                <a16:creationId xmlns:a16="http://schemas.microsoft.com/office/drawing/2014/main" id="{5982AEF1-5E27-480C-B975-6C4EB5AA8769}"/>
              </a:ext>
            </a:extLst>
          </p:cNvPr>
          <p:cNvSpPr>
            <a:spLocks noGrp="1"/>
          </p:cNvSpPr>
          <p:nvPr>
            <p:ph idx="1"/>
          </p:nvPr>
        </p:nvSpPr>
        <p:spPr>
          <a:xfrm>
            <a:off x="354563" y="1259841"/>
            <a:ext cx="11227837" cy="5392886"/>
          </a:xfrm>
        </p:spPr>
        <p:txBody>
          <a:bodyPr>
            <a:normAutofit fontScale="77500" lnSpcReduction="20000"/>
          </a:bodyPr>
          <a:lstStyle/>
          <a:p>
            <a:r>
              <a:rPr lang="ru-RU" dirty="0"/>
              <a:t>Заключение Меморандума о взаимном сотрудничестве для развития института медиации в наших странах</a:t>
            </a:r>
          </a:p>
          <a:p>
            <a:r>
              <a:rPr lang="ru-RU" dirty="0"/>
              <a:t>Разработка и реализация учебных образовательных проектов по медиации для медиаторов, судейского корпуса и других заинтересованных специалистов в Казахстане,  Центральной Азии и СНГ.</a:t>
            </a:r>
          </a:p>
          <a:p>
            <a:r>
              <a:rPr lang="ru-RU" dirty="0"/>
              <a:t>Проведение совместных мероприятий по вопросам медиации и права для повышения квалификации юристов и медиаторов в сфере медиации, обмен опытом, практикой, нормами законодательства в сфере медиации</a:t>
            </a:r>
          </a:p>
          <a:p>
            <a:r>
              <a:rPr lang="ru-RU" dirty="0"/>
              <a:t>Изучение и продвижение вопросов разрешения трансграничных споров, ведения совместных реестров международных медиаторов, организации проведения международных медиаций медиаторами наших стран. </a:t>
            </a:r>
          </a:p>
          <a:p>
            <a:r>
              <a:rPr lang="ru-RU" dirty="0"/>
              <a:t>Обмен опытом и развитие онлайн-медиаций и международных электронных платформ по разрешению споров, в том числе на нашем Казахстанском портале разрешения споров </a:t>
            </a:r>
            <a:r>
              <a:rPr lang="en-US" dirty="0"/>
              <a:t>adr.com.kz</a:t>
            </a:r>
            <a:endParaRPr lang="ru-RU" dirty="0"/>
          </a:p>
          <a:p>
            <a:r>
              <a:rPr lang="ru-RU" dirty="0"/>
              <a:t>Привлечение к сотрудничеству партнеров, разработка креативных, эффективных, долгосрочных проектов по медиации</a:t>
            </a:r>
          </a:p>
          <a:p>
            <a:r>
              <a:rPr lang="ru-RU" dirty="0"/>
              <a:t>Привлечение международных организаций к совместной работе, деятельность которых связана с сохранением и укреплением мира, предупреждением конфликтов, применением медиативного подхода к разрешению разногласий. </a:t>
            </a:r>
          </a:p>
          <a:p>
            <a:endParaRPr lang="ru-RU" dirty="0"/>
          </a:p>
          <a:p>
            <a:endParaRPr lang="ru-RU" dirty="0"/>
          </a:p>
        </p:txBody>
      </p:sp>
    </p:spTree>
    <p:extLst>
      <p:ext uri="{BB962C8B-B14F-4D97-AF65-F5344CB8AC3E}">
        <p14:creationId xmlns:p14="http://schemas.microsoft.com/office/powerpoint/2010/main" val="2190698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5E376FF1-73E4-4D29-B002-A39E8BA4A5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0489" y="5211551"/>
            <a:ext cx="888677" cy="499881"/>
          </a:xfrm>
          <a:prstGeom prst="rect">
            <a:avLst/>
          </a:prstGeom>
        </p:spPr>
      </p:pic>
      <p:sp>
        <p:nvSpPr>
          <p:cNvPr id="2" name="Заголовок 1"/>
          <p:cNvSpPr>
            <a:spLocks noGrp="1"/>
          </p:cNvSpPr>
          <p:nvPr>
            <p:ph type="title"/>
          </p:nvPr>
        </p:nvSpPr>
        <p:spPr>
          <a:xfrm>
            <a:off x="2860463" y="911144"/>
            <a:ext cx="8229600" cy="1926155"/>
          </a:xfrm>
        </p:spPr>
        <p:txBody>
          <a:bodyPr>
            <a:normAutofit fontScale="90000"/>
          </a:bodyPr>
          <a:lstStyle/>
          <a:p>
            <a:pPr algn="ctr"/>
            <a:br>
              <a:rPr lang="ru-RU" sz="2700" b="1" dirty="0"/>
            </a:br>
            <a:r>
              <a:rPr lang="ru-RU" sz="3600" b="1" dirty="0">
                <a:solidFill>
                  <a:schemeClr val="accent1">
                    <a:lumMod val="50000"/>
                  </a:schemeClr>
                </a:solidFill>
              </a:rPr>
              <a:t>Международный правозащитный центр</a:t>
            </a:r>
            <a:br>
              <a:rPr lang="ru-RU" sz="3600" b="1" dirty="0">
                <a:solidFill>
                  <a:schemeClr val="accent1">
                    <a:lumMod val="50000"/>
                  </a:schemeClr>
                </a:solidFill>
              </a:rPr>
            </a:br>
            <a:r>
              <a:rPr lang="ru-RU" sz="3600" b="1" dirty="0">
                <a:solidFill>
                  <a:schemeClr val="accent1">
                    <a:lumMod val="50000"/>
                  </a:schemeClr>
                </a:solidFill>
              </a:rPr>
              <a:t>Центр медиации</a:t>
            </a:r>
            <a:br>
              <a:rPr lang="ru-RU" sz="3600" b="1" dirty="0">
                <a:solidFill>
                  <a:schemeClr val="accent1">
                    <a:lumMod val="50000"/>
                  </a:schemeClr>
                </a:solidFill>
              </a:rPr>
            </a:br>
            <a:r>
              <a:rPr lang="ru-RU" sz="3600" b="1" dirty="0">
                <a:solidFill>
                  <a:schemeClr val="accent1">
                    <a:lumMod val="50000"/>
                  </a:schemeClr>
                </a:solidFill>
              </a:rPr>
              <a:t>Школа медиации и переговоров</a:t>
            </a:r>
            <a:br>
              <a:rPr lang="ru-RU" sz="3100" b="1" dirty="0"/>
            </a:br>
            <a:br>
              <a:rPr lang="ru-RU" sz="4000" dirty="0"/>
            </a:br>
            <a:endParaRPr lang="ru-RU" sz="3600" dirty="0">
              <a:solidFill>
                <a:srgbClr val="FF0000"/>
              </a:solidFill>
            </a:endParaRPr>
          </a:p>
        </p:txBody>
      </p:sp>
      <p:sp>
        <p:nvSpPr>
          <p:cNvPr id="3" name="Содержимое 2"/>
          <p:cNvSpPr>
            <a:spLocks noGrp="1"/>
          </p:cNvSpPr>
          <p:nvPr>
            <p:ph idx="1"/>
          </p:nvPr>
        </p:nvSpPr>
        <p:spPr>
          <a:xfrm>
            <a:off x="2579472" y="2600150"/>
            <a:ext cx="8229600" cy="3193644"/>
          </a:xfrm>
        </p:spPr>
        <p:txBody>
          <a:bodyPr>
            <a:normAutofit fontScale="25000" lnSpcReduction="20000"/>
          </a:bodyPr>
          <a:lstStyle/>
          <a:p>
            <a:pPr algn="ctr">
              <a:buNone/>
            </a:pPr>
            <a:endParaRPr lang="en-US" sz="2400" dirty="0"/>
          </a:p>
          <a:p>
            <a:pPr lvl="0" algn="ctr">
              <a:buNone/>
            </a:pPr>
            <a:r>
              <a:rPr lang="ru-RU" sz="8000" dirty="0"/>
              <a:t>Головной офис: </a:t>
            </a:r>
            <a:r>
              <a:rPr lang="ru-RU" sz="8000" dirty="0">
                <a:solidFill>
                  <a:srgbClr val="C00000"/>
                </a:solidFill>
              </a:rPr>
              <a:t>Республика Казахстан, </a:t>
            </a:r>
          </a:p>
          <a:p>
            <a:pPr lvl="0" algn="ctr">
              <a:buNone/>
            </a:pPr>
            <a:r>
              <a:rPr lang="ru-RU" sz="8000" dirty="0" err="1">
                <a:solidFill>
                  <a:srgbClr val="C00000"/>
                </a:solidFill>
              </a:rPr>
              <a:t>г.Алматы</a:t>
            </a:r>
            <a:r>
              <a:rPr lang="ru-RU" sz="8000" dirty="0">
                <a:solidFill>
                  <a:srgbClr val="C00000"/>
                </a:solidFill>
              </a:rPr>
              <a:t>, микрорайон Мамыр-1 дом 29 офис 103</a:t>
            </a:r>
          </a:p>
          <a:p>
            <a:pPr lvl="0" algn="ctr">
              <a:buNone/>
            </a:pPr>
            <a:r>
              <a:rPr lang="ru-RU" sz="8000" dirty="0">
                <a:solidFill>
                  <a:srgbClr val="C00000"/>
                </a:solidFill>
              </a:rPr>
              <a:t>Тел.+7-777-215-7436, +7-707-114-2007</a:t>
            </a:r>
          </a:p>
          <a:p>
            <a:pPr lvl="0" algn="ctr">
              <a:buNone/>
            </a:pPr>
            <a:r>
              <a:rPr lang="en-US" sz="8000" b="1" dirty="0">
                <a:solidFill>
                  <a:srgbClr val="0070C0"/>
                </a:solidFill>
              </a:rPr>
              <a:t>mpc-info.kz</a:t>
            </a:r>
            <a:endParaRPr lang="ru-RU" sz="8000" b="1" dirty="0">
              <a:solidFill>
                <a:srgbClr val="0070C0"/>
              </a:solidFill>
            </a:endParaRPr>
          </a:p>
          <a:p>
            <a:pPr lvl="0" algn="ctr">
              <a:buNone/>
            </a:pPr>
            <a:r>
              <a:rPr lang="en-US" sz="8000" dirty="0">
                <a:solidFill>
                  <a:srgbClr val="0070C0"/>
                </a:solidFill>
              </a:rPr>
              <a:t>mediator01.kz </a:t>
            </a:r>
          </a:p>
          <a:p>
            <a:pPr lvl="0" algn="ctr">
              <a:buNone/>
            </a:pPr>
            <a:endParaRPr lang="kk-KZ" sz="8000" dirty="0">
              <a:solidFill>
                <a:srgbClr val="0070C0"/>
              </a:solidFill>
            </a:endParaRPr>
          </a:p>
          <a:p>
            <a:pPr lvl="0" algn="ctr">
              <a:buNone/>
            </a:pPr>
            <a:r>
              <a:rPr lang="en-US" sz="8000" dirty="0" err="1">
                <a:solidFill>
                  <a:srgbClr val="0070C0"/>
                </a:solidFill>
              </a:rPr>
              <a:t>zhandilda.zhakupov</a:t>
            </a:r>
            <a:endParaRPr lang="kk-KZ" sz="8000" dirty="0">
              <a:solidFill>
                <a:srgbClr val="0070C0"/>
              </a:solidFill>
            </a:endParaRPr>
          </a:p>
          <a:p>
            <a:pPr lvl="0" algn="ctr">
              <a:buNone/>
            </a:pPr>
            <a:endParaRPr lang="ru-RU" sz="8000" dirty="0">
              <a:solidFill>
                <a:srgbClr val="0070C0"/>
              </a:solidFill>
            </a:endParaRPr>
          </a:p>
          <a:p>
            <a:pPr algn="ctr">
              <a:spcBef>
                <a:spcPts val="0"/>
              </a:spcBef>
              <a:buNone/>
            </a:pPr>
            <a:r>
              <a:rPr lang="en-US" sz="8000" dirty="0">
                <a:solidFill>
                  <a:srgbClr val="C00000"/>
                </a:solidFill>
                <a:hlinkClick r:id="rId3"/>
              </a:rPr>
              <a:t>jandilda@mail.ru</a:t>
            </a:r>
            <a:endParaRPr lang="en-US" sz="8000" dirty="0">
              <a:solidFill>
                <a:srgbClr val="C00000"/>
              </a:solidFill>
            </a:endParaRPr>
          </a:p>
          <a:p>
            <a:pPr lvl="0" algn="ctr">
              <a:spcBef>
                <a:spcPts val="0"/>
              </a:spcBef>
              <a:buNone/>
            </a:pPr>
            <a:r>
              <a:rPr lang="ru-RU" sz="8000" dirty="0">
                <a:solidFill>
                  <a:srgbClr val="C00000"/>
                </a:solidFill>
              </a:rPr>
              <a:t>  </a:t>
            </a:r>
            <a:br>
              <a:rPr lang="ru-RU" sz="4800" dirty="0">
                <a:solidFill>
                  <a:srgbClr val="C00000"/>
                </a:solidFill>
              </a:rPr>
            </a:br>
            <a:endParaRPr lang="en-US" sz="4800" dirty="0">
              <a:solidFill>
                <a:srgbClr val="C00000"/>
              </a:solidFill>
            </a:endParaRPr>
          </a:p>
          <a:p>
            <a:pPr>
              <a:buNone/>
            </a:pPr>
            <a:endParaRPr lang="ru-RU" dirty="0"/>
          </a:p>
        </p:txBody>
      </p:sp>
      <p:pic>
        <p:nvPicPr>
          <p:cNvPr id="1026" name="Picture 2" descr="D:\MPC\logotip mpc n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882" y="989045"/>
            <a:ext cx="3016691" cy="2399534"/>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E8459862-4331-40D6-BDE6-1B80FE1D17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2615" y="4743774"/>
            <a:ext cx="819541" cy="428210"/>
          </a:xfrm>
          <a:prstGeom prst="rect">
            <a:avLst/>
          </a:prstGeom>
        </p:spPr>
      </p:pic>
      <p:pic>
        <p:nvPicPr>
          <p:cNvPr id="12" name="Рисунок 11">
            <a:extLst>
              <a:ext uri="{FF2B5EF4-FFF2-40B4-BE49-F238E27FC236}">
                <a16:creationId xmlns:a16="http://schemas.microsoft.com/office/drawing/2014/main" id="{A10B2184-1EB9-4327-862C-47E628AF69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881768" y="3913911"/>
            <a:ext cx="566122" cy="566122"/>
          </a:xfrm>
          <a:prstGeom prst="rect">
            <a:avLst/>
          </a:prstGeom>
        </p:spPr>
      </p:pic>
    </p:spTree>
    <p:extLst>
      <p:ext uri="{BB962C8B-B14F-4D97-AF65-F5344CB8AC3E}">
        <p14:creationId xmlns:p14="http://schemas.microsoft.com/office/powerpoint/2010/main" val="26326941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57383" y="1295997"/>
            <a:ext cx="4988270" cy="2364050"/>
          </a:xfrm>
        </p:spPr>
        <p:txBody>
          <a:bodyPr>
            <a:normAutofit fontScale="90000"/>
          </a:bodyPr>
          <a:lstStyle/>
          <a:p>
            <a:pPr lvl="0">
              <a:spcBef>
                <a:spcPts val="1000"/>
              </a:spcBef>
            </a:pPr>
            <a:r>
              <a:rPr lang="ru-RU" sz="2400" b="1" dirty="0">
                <a:latin typeface="+mn-lt"/>
                <a:cs typeface="Times New Roman" pitchFamily="18" charset="0"/>
              </a:rPr>
              <a:t>РОО «Международный  </a:t>
            </a:r>
            <a:r>
              <a:rPr lang="kk-KZ" sz="2400" b="1" dirty="0">
                <a:latin typeface="+mn-lt"/>
                <a:cs typeface="Times New Roman" pitchFamily="18" charset="0"/>
              </a:rPr>
              <a:t>правозащитный</a:t>
            </a:r>
            <a:r>
              <a:rPr lang="ru-RU" sz="2400" b="1" dirty="0">
                <a:latin typeface="+mn-lt"/>
                <a:cs typeface="Times New Roman" pitchFamily="18" charset="0"/>
              </a:rPr>
              <a:t> центр»</a:t>
            </a:r>
            <a:r>
              <a:rPr lang="ru-RU" sz="2400" dirty="0">
                <a:latin typeface="+mn-lt"/>
                <a:cs typeface="Times New Roman" pitchFamily="18" charset="0"/>
              </a:rPr>
              <a:t> (далее МПЦ) создан в 1997 г. и успешно осуществляет свою правовую и медиативную деятельность на протяжении</a:t>
            </a:r>
            <a:r>
              <a:rPr lang="ru-RU" sz="2400" b="1" dirty="0">
                <a:latin typeface="+mn-lt"/>
                <a:cs typeface="Times New Roman" pitchFamily="18" charset="0"/>
              </a:rPr>
              <a:t> 27 </a:t>
            </a:r>
            <a:r>
              <a:rPr lang="ru-RU" sz="2400" dirty="0">
                <a:latin typeface="+mn-lt"/>
                <a:cs typeface="Times New Roman" pitchFamily="18" charset="0"/>
              </a:rPr>
              <a:t>лет.</a:t>
            </a:r>
            <a:r>
              <a:rPr lang="ru-RU" sz="2400" dirty="0">
                <a:solidFill>
                  <a:prstClr val="black"/>
                </a:solidFill>
                <a:latin typeface="+mn-lt"/>
                <a:ea typeface="+mn-ea"/>
                <a:cs typeface="+mn-cs"/>
              </a:rPr>
              <a:t> </a:t>
            </a:r>
            <a:br>
              <a:rPr lang="ru-RU" sz="2400" dirty="0">
                <a:solidFill>
                  <a:prstClr val="black"/>
                </a:solidFill>
                <a:latin typeface="+mn-lt"/>
                <a:ea typeface="+mn-ea"/>
                <a:cs typeface="+mn-cs"/>
              </a:rPr>
            </a:br>
            <a:br>
              <a:rPr lang="ru-RU" sz="2200" dirty="0">
                <a:solidFill>
                  <a:prstClr val="black"/>
                </a:solidFill>
                <a:latin typeface="+mn-lt"/>
                <a:ea typeface="+mn-ea"/>
                <a:cs typeface="+mn-cs"/>
              </a:rPr>
            </a:br>
            <a:br>
              <a:rPr lang="ru-RU" sz="2400" i="1" dirty="0">
                <a:latin typeface="+mn-lt"/>
                <a:cs typeface="Times New Roman" pitchFamily="18" charset="0"/>
              </a:rPr>
            </a:br>
            <a:endParaRPr lang="ru-RU" sz="5400" dirty="0">
              <a:latin typeface="+mn-lt"/>
              <a:cs typeface="Times New Roman" pitchFamily="18" charset="0"/>
            </a:endParaRPr>
          </a:p>
        </p:txBody>
      </p:sp>
      <p:sp>
        <p:nvSpPr>
          <p:cNvPr id="3" name="Объект 2"/>
          <p:cNvSpPr>
            <a:spLocks noGrp="1"/>
          </p:cNvSpPr>
          <p:nvPr>
            <p:ph idx="1"/>
          </p:nvPr>
        </p:nvSpPr>
        <p:spPr>
          <a:xfrm>
            <a:off x="681567" y="4123426"/>
            <a:ext cx="10951633" cy="2544793"/>
          </a:xfrm>
        </p:spPr>
        <p:txBody>
          <a:bodyPr>
            <a:normAutofit/>
          </a:bodyPr>
          <a:lstStyle/>
          <a:p>
            <a:pPr marL="0" indent="0">
              <a:buNone/>
            </a:pPr>
            <a:endParaRPr lang="ru-RU" sz="4000" i="1" dirty="0"/>
          </a:p>
          <a:p>
            <a:pPr marL="0" indent="0">
              <a:buNone/>
            </a:pPr>
            <a:endParaRPr lang="ru-RU" i="1" dirty="0"/>
          </a:p>
        </p:txBody>
      </p:sp>
      <p:sp>
        <p:nvSpPr>
          <p:cNvPr id="44034" name="AutoShape 2" descr="data:image/jpeg;base64,/9j/4AAQSkZJRgABAQAAAQABAAD/2wCEAAkGBxQQEBQUEBQUFBQWFBUVFhUWFBQUFRUYFhQWGBQYFhcYHSggGRolHRQXIjEiJSkrLi4uFx81ODMtNygtLiwBCgoKDg0OGxAQGywkICQsLCwvLywvLCwvLCwsLCwsLCwsLCwsLCwsLCwsLCwsLCwsLCwsLCwsLCwsLCwsLCwsLP/AABEIAL4BCgMBEQACEQEDEQH/xAAcAAACAgMBAQAAAAAAAAAAAAAAAQQFAgMGBwj/xABAEAACAQMCAwUFBQcCBQUAAAABAgMABBESIQUGMRMiQVFxBzJhgZEUQlKhsRUjM3KCssFD0TRTYnOiJSZjdJL/xAAaAQEAAwEBAQAAAAAAAAAAAAAAAgMEAQUG/8QANxEAAgIBAwIEBQEHAgcAAAAAAAECAxEEEiExQQUTIlEUYXGBkTIzQqGxweHwYtEVIyQ0NVJy/9oADAMBAAIRAxEAPwD3GgCgCgCgCgCgFQBQCoBZoAzQGNAFAI0As0As0AUBjmgDNAKgEaAVAI0AqARoBUButDufSgJdAFAFAFAFAFAFAFAFAFAFAKgKrjHMEFoQsr99vdjXvSMM4JVBuflUJ2Rh1JRi5dCZY30c6CSJg6nO48x1B8iPKpRkpLKONYJFdOGueTSrHyUn6A1yXCC6nK8rcTmkurhH1tAS7RFwA0ZWTS6E+I3GB4Y+O2XS2znnJbbBRxg6utZUI0AZoBGgEaAVAKgEaARoBUAGgMaARoBUAUAqA2Wx7woCdQBQBQBQBQBQBQBQBQCoAoDFmxQHjfOvF04hco0SqsUZZe0cSZYAZMhRBrCKOjfHGN9vP1E4ylj2NVOYrg6L2ZceH/BNEIyi6lZSW17Av2hyQH3B6nII8qvosysMqsjzk9BrSVFdzBMEtZS3TQQfjnbH51TqJ7K3InWsyRznspYtY62JJaRh44wu2Bnwzn6mo6eMVHglbLMuTsia0FQjQCoAJoBE0As0As0AiaAWaAWaACaAxNAKgFQAaAWaAyiOGHrQFjQBQBQBQBQBQBQBQCNAFAKgMXGQR5gj8qA8FHAQryRvFPrjkaNmQyHLN90fu2UAjGCeua8ye5SbaNkGscHTezPhyi81wxssUcLAu0sjkmXSVBRkUAkDO3QDHjWjTy3c4KremGepk467Y6/CtRQcNzlzFDJiBZYwuoGRzIiqMEHGSenifSvN1ljsxGC78mmmO3MmR+TOZLa0sIIsTM+GLLHbzSHWzsSO6p8/0rdCWI9CmXLydjwbiiXUQljDqup10yIUcMjlWDKdxuDVieVwQfBNNdAjQCzQAaAVAY0AZoBGgMaAM0AjQCoBUAjQCoABoC0FAOgCgCgCgCgCgFQCoAoBUAqA8558j03o06x2sKl2QAuhjYhGGWHn5+FeZrdqnHJq0/6WibyVxKG14W0rkgq8jSKSDITr0RAKPFgqYA/FWrTSj5eUyqxPfgoucOaPtMFxExCx9hKxAzudGEUn7xLuo226/A1kWonZPjhZLlWornqSOQOUtci3c8apGv8ABi0qC5x/FfbYD7o+daaKuN0iuyfZHpM04RWdjhVUsT8AMn9K1PhFBz3J10WSVXAVmkecIDnSssj7MfFgyODj4VXU8xJSXJ0NWkRGgEaAWaAWaAWaAWaAM0BjQBQCNAKgFQCNAFAKgLOE5UelAZ0AUAUAUAUAUBjQBQCNAKgKLj3MiWrpFp1yybRqTpTVgkK74OnIU+Hl5iqZ3KDx3JxrcuTkY+Ldq/bSBWcg9MBQmMHc4ChQ2ck7EjffFeLOc7bMtG1KMY4ObMqvI2hVOmPVqXaMnYaYydzsWGrbrlR0z1xcOEzvXnBF4WElurSEgMJZgrNuGkghIRBIvgR2joxB7xjQ1tqgn06FMpcPPU9d5SmLWiq3vRNLCd8/wpGRT81APzrfDoZWZczEmERL1nljh8+6zAyH4gIGqTaCKqwBh+yy/daa5t5ANgBLM7RMQNtnRVz/APIarrwl19zsm2zqM1aRDNAYmgEaAM0AqARoBZoBUAs0AZoBZoBGgCgFQCNAWNoe4PnQG6gCgCgCgCgCgMKACaAWaAwlkCqWY4ABJPkB1oDybni5iuronMgRVTQ4RlIkVhrIDYJ2Cjbzrx7puVuUbavTDDKpYXfDk9tFHHrVCCAQXGfDoo0sB06npgmrLSx3ZNcs0R8QWeLtLdIzoAWWMZAUE4Rsk6jE2wUj3WyDU/IlF89BvT9JacqQXEoM9haEMuINbTqY1MLhjpEh1nL5LE5J89q2xrsfKfBncoLhnoPK1jcxds112QMrh9ERY4bQFd2J2BbSO6NsjOd61VppclDazwZ8c4Ablg6zywsABgLHJGcZ30Opw3eIypGxrk64y6nVJoq4+ScsTPdTyKfeRVjhDjIOGKjODjwIqEaIxeUSdjaOsJq8rFQCoBE0AUAs0BjmgFmgDNAImgETQBmgFmgCgCgFQE2xOx9f8UBKoAoAoAoAoAoDXQAaAWaA1zRh1KuAysCGBAIIIwQQeoIoDwTmPhqrd3UKe5HOOzRmc6QVBOGyWKEErp2AwNq866zZPGDVWt0SfwS3dkCBwrrIHDqSmAowoAHeYY1A5+WAStZLLox6IthWywktmMqRLM1zI5EY7V3dVJ6hW3IUgHUhBBwPKuxulc0mNigmz0Xlbggsbfsg5di7ySPuA0kjFnIBJIXJ2ySceJr2ksJJGFvLLWunAzQCoBUAs0AjQCoBE0AqAVAI0AjQCzQBQCoAoB0AjQBQEqwbc0BNoAoAoAoAoAoDWTQGJNAKgMZJAqlj0AJPoBmuNpLLGMng1/dG5vLiddhI4G2cDTuMnpnBG1eRbZnL92bYxxhHR8FsGVdT5UPnTq21AdSB1xWCxPuaItPgmcCVRxC3O3vvg+GTG4G/nn9a1aD9oirUL0npBr3TzxGgFQCzQCoBZoAoDEmgFmgFQAaAWaAVAFAI0AUAUAZoAoDFjQG6wfv+oNAWdAFAFAFAFAFAac0AjQCoDiPahx/sLfsY89pLgAjwz09PP0rDqbMyVX3ZfVBY3M4Ph93GVLJpRERZFD/vdCGfGuTYdop7wJByqAHvb1n8pTfP0L9zRd2N9IpyVScpGVOiSGZRHjIIkyHiQEdCo6dfGqZ04Wc5QU/lgysANY1/xkYOqxSRsZSO9lTIVU7YyFJ6Hc0qg4zyiVssrB6Nwe/+028U2Avaxq+kHUBqGcA+PrXtQeY5ZgksMlk1I4KgFmgEaARoBE0AqAM0AqARoBUAUAUAqAKAKAKARNAa2agC0kxIvrj60BeUAUAUAUAUAUBooBE0BV8XnkSS3Ke602iQd4nSyMRgDbqo3PTOahN7eTqWTyPny/aS8R8jTL2kcXQ5CMokIB+HQ+O+K89xdkXYauIraaLuyUx9vC6qEbs4w6nS6KiFkI/Bh9yfFxjpvRW2/uTaJNjf2BcqxdGC6c/Z2eaPOkd6TAw65CsDnIUePW2UZYyyO72LSIiOFyRFMi6wZNLb9fdUtjI8cDAwfQUTwrMIsa45PSODKVtoQw0kRR5XIOnujbI2Pyr2o8RSMEupMqRwVAYmgCgFQCoBUAqAM0AqAVAFAFAFAFAFABoDWzUBokagNSyYYHyI/WgOmFAOgCgCgCgCgI1AGaA5zneQJb9o7Mqq2Dp1Bm1A4UFdxk4BwCcbeORn1Md0Cyp4kcJzhwjTw3hsylTplLlnBQKLlS4wD7uDpGDj6moutRp2okpbrMlLJckpCmcBFDlujd59QIX8TEIuPT5eZWsPk1SxggcPVTJKijIGhZGztIVZmkZmx7zMx9cDG+1abpdEVwwjueISxpbtqjeEKi7BAoMRbEiSDBCbH72CCVPXaqKoevklZLK4PRIWUopT3Sqlf5So0/livbMJnmgFQCNALNAFAKgEaAKAVAKgCgCgCgCgCgCgMGagNDtQGiRqAju1AdXavlFPmo/SgNtAFAFAFAFARaARbAyfD50Bz95FcXlszIxt9S5jjKKzHxUTFgdOoYyq4Iz1quabTRKLSZxvEeBtLwSeWWSd50DuAZZOzTsjlVjiUhCCgUjIIGoeVRqS8tEpPEuDmeExqtvG+oudZcEk6yFGlBg7EFzkE9cr5E15c21alg1wUXHqY+z60ILF/eJdmI6hdTKdJHQMc79cZxjrUtXLbho5VHc2mdFxm8EAMoVSgaN5YtI0TKrbq4xuehB81Gdqjo57p+o7fHEeD020ukmjSSJgyOqujDoVYZUj5GvaMBtoBUAqAVAFAKgEaAKAVAFAFAFAFAFAFAYsaA0u1AaWJPSgNTRN5H57UA0sHboB9aA6GxjKRqp6gYoCRQBQBQBQBQETNAI0As0BzHKiaJr22cZXtjIqlw47OXK6Qh3VdgMdNwB5Cqt8tEnzyeT208dsk8SEYi1pE2c9/v5ds+IUADPTQv4ax3wbsyaKmlEu+RCraye6mtEJAzpSNDj+4n5msOoWZRTL6s4bRG5udpNEEI1STTJGijckrpd9vL3Qfhqq/RQ9WUV3T4wz1rgXDvstrBADq7KJI8+ZVcE+mc17BiJuaAM0AqARoAoBUAUAqAKAKAKA0TXsae/Ii+rqP1NAVs3NVmvW5iP8ra/7c0BEfnW2+6ZH9EP+aA0Sc6A/w4HP8zKv6A0BpbmadvdijX1LN/tQGtuJ3bdGVf5UH+c0Biq3D+9NJ6AkD6DagLrhfDSNySfUk/rQHU2kWkUBLoAoAoAoAoAoCFmgCgMaA5zAj4uCes1sVHdA3V1bdvE93ZfWqctWfUn+4eTc28CMd9eovuGUyLnfHaIrkfPXIAPSqreLEWR/SSuQJWihkXTq0tKGLHBXJ0h/kFPpWHVJOXBoq6FryS3acZiLjKrZTNCfAOZcTH1wcfStuhjFV8dTPe25cnrTHfathQY0AUAqATtgZOw8zsPqaAgXHGreP354l9XX/BoCuuOdLNP9UsfJI3b88Y/OgK6b2hQ/6cFw/wDSiD82NAQZuf5j/CtPm8n+FFAQZebuIv7iwx+iFv7jQESS94nL71y6jyRY1H5Ln86A1NwW5l/iTTN6yv8A70Btg5NJOSM/E5JoC0t+UceFAWtvywB4UBYwcAA8KAmR8GA8KA3pwoeVASI+HAeFATIbYCgJaigMqAKAKAKAKAKAg0AjQCzQHLc7ziA2twS37mYuwBG8Wk9sdJ97Ck48d6rnw0ycejR5dzHxiG+ubp0DQC4ijGXOTGYHXTJKBvGkikp5jY9KqteWn7EoLgqZ5tu2AbSxTWu5MTKMHVt/DJBw3Q/nWZ1pvCLt2FwdByxdlJLSRdmiuUQb+9Hc5jkU/DJB/prtDcb9vZr+RG1enJ7eYH8F/OvRMxra2lPTQPqf9qA0ScNnb/V0+ij/ADmgIknLcj+/cTH0cr/bigIzciwk5fLHzYlj+dAbY+SYF6KPpQG0cpRD7o+lAZDleMfdH5UAxy4nkKA2DgCjwoDanBlHhQG5eFr5UBtWwHlQGwWgoDYLcUBkIqAfZ0AwlAPTQDAoB0AUAUAUAUAUAUBHFv8AGgMhbjzNAMQDyoDkPaBysLpVnLyDsIpf3Sqrhgw75UH/AFMDY1XbHMSUXhniqWUltMkKmJZFSNZO0btY5Vuc5OoAZj06T5g4xnaqLOOZdC6L7IcumGMhnidWyyd+aOQAbMQVyRA22A/lnFVR9T4X8iUlhFlyqYmeLMiQ6J4HcSyrp0I+rXHIca/dwQRnpUlBxuUn0Iylugz6IicMAVOQQCCNwQdwQa3GczoDGSQKCWIAAySTgADqSaBLPCMI7hGXUrKy/iBBXbruNqJ5OtOLw1yaIOKwSNpSaNm/CrqT9Aa4pJ9ycqpxWWng2XF7HHjtJETPTUyrn0yd6NpdSMYSn+lN/Qygu0kGY3VwOpVgwHzFE0+glGUf1JodvcpIMxsrjOMqwYZ8sjxonnoclFx6rAorpHLBHVipwwUglT5HHQ7Uyjri11Rpk4pApIaaJSOoMiAj1BO1ccku5KNU5LKi/wAGwX0WjX2iaPx6l0//AKziu5XUjslnbh5NnbLp1ahpxnVkacdc56YrpzDzjuav2hFhT2keHOFOtcMfJTnf5VzKO7Jc8PgzmukQgO6qWOFDMAWPkAetM4OKLfRGufiUKNpeWNWHUM6qfoTRyS6slGucllJv7GyG7R11I6so6srBlGOu42ommccZJ4aNVtxOGViscsbsOoV1Y/QGikn0ZKVVkVmUWl9DbDdI+dDq2k4bSwOk+Rx0NMoi4yXVGv8AaUOgv2segHBbWukHy1ZxncbfGmUd8uecYeTdJOqrqZgFxnUSAuPPPTFdIpNvCNUnEIlUM0kYVvdYuoDehJ3rmUdUJN4SYW9/FIcRyRueuFdWOPQGikn0Z2Vc48yTX2JNdIBQBQBQBQBQBQBQGEqalIPQgjbY7jzoDjuF8Ct76yaGdE1Ixt3aPAdexYiMBiM7K2PiCaqjiSw+xOXDPM+JcqG34j9mkkd4CY4hkBXaGQqoJcbFlXUM48M1mssVdiWO5bFbotl1yaIOHcZmjWNoogWiQNnK5KgOc7sCV6/9Xwo7FXb6u5xQbhwexPIFBJIAA3JOAPU1tzgoNVpfRzDMTpIPNGDD8qJp9AUXtGP/AKZc/wAn+ajZ+h/RmnR/9xX/APUf5o8lXjxnsrPh8ZeMGTTKfBtcx0geYAbPyrFvzCMD6f4ZQ1NupeHhZS9uO50PPvI0FjarPal1aNlyS2SfJgfA5q62mMYZXVHl6DxK+3UKFjzGWVgruZ7xLmbhsl4cRvAhlO+P+s+PlUbGmoORp0dUq3qIVdV0/LHy3Ei3939gZmtRby6m3AI0d0HIG+o7ePWlePM9HQr1jsWjS1P688e+PsbeVeYWteFNHB3rmedkiUbkZVctj4UrnthhdWyzWabztUpT4hGKbf8AT6lt7GSUW/1dVaPVnzAlzn51LTLGUzP41NThVKPCaf8AQouCcDjvIOI3UwLMjt2Zz44LE/H7tRhCM3JtFmr1FunhRXCTXCyPP/tof/ZP91RX7Bltn/lo/wCdmSeaOPPJYW9nbZIjtYXuWHRQI1whPqRkelSnLMVGPtyQ09MYaiWotXWbUfm2+pWX0nZW3CZmB7NCSSN/dmyfngVGX7OL9i6Dzq7688yXBc808egveKcPa2k1qssQOzLpJlXbvAb1KyyM5RwUaPSXaem/zY49Py5xkq+NvbjjFyb2OSWPfAj3YNlcH0xmuWbfNeVknpvM+Ah5c1F5fL47sl8yXKNDZWVirwQ3L5ZXGlyWkCDV5jx+O1dta2qKWMkdFF+bZdc1JwXD69snZQezq1t3SaEyK0QJ97Oo6SN6vVMFjCPLs8S1FkZRnLKZ5pwrmb7NZ3kChu0nl2foqr0Yk+dZY2bdy9z3Z6Lz5Uyb4UU8d33L3nHhQtOB2sasGy+tmU5VmdScg+I6Aegqc4bacGTSaiV/iTm+Oq+nAe0Ljz3ES29vvFBHG1ww6aiAFU+hzt5+lLZOS2x7Lk74dTGqzzrOspNRX35ZC5tK/ZeEdoCU7CMso6kbagPjiuWfohkt0efitTh4fPPtyzt/ZxHZM8r2UE0TKFDNKCMhidlP9G/yq6rbn0rB5Wu89JKyxSXyeTvKvPNCgCgCgCgCgCgCgEaA5zgqdlxC8j/5nZ3AGcnvLoLY6Kvc0gecbGqopqTXYnLmKZD554cDJa3H4Jkjk/7cjhc/In6Mao1le6KkuME6ZYbXucnzNzlbXcciSW+HieRRLrTWjxMVyMDOk4G3iDioXXRcdjTb9yVcWn1Nd1zC91bRRPJp0qkpEj9hKyADTpcEagQTnG5xjbO1ddlu7ZLDS7k/LhhvudFyxNCeJTNBcNLE6xdn++aYEtEWk3JJx3FOD0ztitS2K1JdcFDb2cl5zzavPw+eOJSzsuAo6ncVfNNxa+RLTTULoSl0Uk/wzgb7km4/Z9o0ahbmDUWXbJzKzoc9CRttVHlN1pdz1V4jXHVzsw3Caw+3Y3cTPE+KxpbSwLAmoGSQ5GceOD+gpJWzW18HarNDpp+dBuT7LHT6krj3KbvfWKRx67eGNEcnGnSuxBqU6uYpdEUafXRULt7xKfTH3O1uOGxx2ssdvGqao2AVQBklSBV2PY8xybeZPJxfs05Le3LXF0uJMMsSH7uR3mPkT0rPTU4vLPX8S8RjdBV1dMcv3x2KNTc8Ks71nj0G5mVEJxkL+81MB6MKi91ak/mXRdOtnTUnxGLz9scGzg8XEYLF7WOyykmolyTqOsdfLpikI2xjhIau3RXXb5Tax2S9iDwmG4uOHT2KRZeGZGwPeyzHUDnbbFRgpbJQ7l+otpjqatZl4lnt8sHXW/Jj23B5o1XXczKC+NznPdQHyA/PNXQq2wa7nm6jXq7VRs/di1j89S+5S4EF4bDBdxKSoOUYBsZYkVOqLUEmZ9dfG3USsg+H9jnuYuTyOI2b2cAWNHR5CuABpkBOfjgVCyvLi4o0aPWqFdsbJPMlhd/f8EG5sb224rcXMNp26vlRqOFIOk5H0rkozVjlFFlV2mno40WyaaeemTZzXwG9v4YbkQiG4iYjslbJ0ggowz4gjpScJ2RWeGiOk1VGktkk3KElh8Yf4LXhHFuK3LIktskMYz2shzlxpOyjwJNdi7W+UV3Q0MYydcm32Xt9Sm4FyTK3D7xJ4tMjya4c41bD8s1yFTxJS7lmq10XOmdfWCWSLdcv30vCIbd4T2kc50jIz2ZGRnywSR6YqPlzdW1mj43TR1/nxfpa547l1f8AJrQcGa3hXtLhyjykdWfx3PgOgqflYrcV1MsterNZG6XEU+PkvoVvMXL112XDOzgMjW8Sa1BGAyEHST5bVGdc9scdUX6fWUK+9zeFPOHjPudlyrxO7mkYXNolugGQwYklsjbGPLNWwc/3lg86+vTRj/yptv5rB1FWGUKAKAKAKAKAKAKARoDmuPSC3vILl2RIhFNHKzNpAXAdCB95gVIA8maqZYU1L7E0/S0cte87/tKeO3tI5FhOmR5ZIyrNhx2SxKegJU7nyI671m11kfKcfcsoj6kzy2fh8p4ncvbhSUuJMo2GjYayDq1EBjqztR2RjUoy9iUc7mOS5uIpAHWG2dtx+7hiUjOAUZ8g/LNRShKPpy8BRPQvZpDP9oSeZ0mQxzAGNYWWNsxg63iQAMQCNOc9avpj6s7ccfMhJ4jjJ6S10K1FJrN1QALmgM1noDej0BuRqAh8Z4JDeKq3C61VtQGcb/GuSimsMsrtnXLdB4ZYxpgADoBgCulfXqQOGcChtpJZIkw8p1Oc5JP+1cSSeScrZyiot8LoWYrpAKAKAKAKAKAKAKAKAKAKAKAKAKAKAKAKAKAKARNAeUe3iQCK1OtSyysRAxwrjT75A3ONJH9VV2RTROBxHAuYZWlAPZBpigjTvQ6CvdiiRxkRpk7L1O5LZasdtEZNPHQuhZtyii4dp+0ydu7RsGfIYOX3Ll3ITIyr7FeuT4nrdZCMokINxkS73jkip2TKZITq7My4YAE7FnChc7Doaojp4KWU8Frm2uh03I3MkkDRWxYdlI7lI1Q6FyjOzLIVBY6gfh3q0VOSltzwUSjxk7t+K/GtJWC8SzQEiK9zQGl+ZY47qO2IcySdCANI2z3iTnw8AarlYlJR9zTVpZ2VStTWI/kmWvM8T3ZtVDl1UszYXs1x1BOc53Hh408xb9h34Sao89tYzj5lff8AtMtYZCirLNpPeaNV0jHXBYjNQd6zhLJqr8KtlBTnKMc9MvBecN5ytp7WS5jLaIhmRCAJF2zjGcb+uKnGyMllGe/Q20Wquffp7Ml8L5liuLL7WodYsOcMF19xiDsCR4eddhNSjuK9Rpp0W+VLGeP4mHCubILizN33o4QWBMmkEaeuyk/rXI2KUdxK7R2VXeS+Xx0+Zz8ftXsy4BjuAhOBIUXT164DZx8s/Cq1qI56PBsl4PcljdHd/wCueS+5Y5tg4gshhDoYjhlkChsY97usdtj9KshYpZ+Rj1Ojnp1Fyw1JZTRHsuebeZLmRVl7O299yq6X67R97fp446iuRtTz8idmhsr2JtZn0/vwU6e1q0JA7G63IAykWNzj/mVD4mPszX/wW7LW6OV2y8/yOit+aoXvjZKsnahNZbC6MYBxnOc7+VWeYt20wfCz8jz8rGcfM181c4Q8OKCZJXLgkCNVbAHnqYV2c9i6HdNpXqG0pJY93gqOHe1C2uJY4o4brVI6oCUj0gsQMtiQ4Azk1XHURk8JM13eE2VRcpThws9f7E7iPP1tBeC1cSFyyKXUL2alzgBiWB8ugPWpSujGW0pp8Outo86OMc/V49uCfzRzRFw5EaZXbW2lQgUnPmdRAxUpzUFllGl009RPZHGcZ5DmbmeLh8CzTB2ViAFQKWORn7xA/Ok5qCyxptNO+zy44zz/AANfF+bobV7ZJFkLXJUJpCnTqKgF8sMDvDpmuSsUcfMnTo7LVPa16Vl/b24HzVzbBw1VM+tixwqIFLHHU94gY+dLLIwXI0mjs1UnGGOPcc3NUK30dnpcyyLqBAXQO6WwxJznC+ANddiUlH3Iw0s5USuWMReP84MeLc3QW11FbPraWUqAECkJqOAXyRgemTXJWxjJRZKnRWW1StjjEff+h0FWGQKAKAKARoDTcShEZ3OFVSzE9AAMk/SgPmLnvj8XEeItcBWVSiLGMByRGDuyeBOScAjFVZb6FuMcEex7BmIZ4ssdnZpLdlAHujtFKKM75znYbiqJb+Mf7kk13Oqbi9w7OWk4ervkNLFe28bupGCzp22gyfEqR8K5KndhhTwjGK9UNrmubVXRSiE3kcp6DvtJAF74xgYXbHjUJabvFElbxyc39pV5grXBOSpdgHTIDAga5yXIz6VNLZ6kv8+xyT3cHaW192gDKcqehrYnkzssrVmNdBfWNsx8KA5PmqKZOKw/ZwDNpXQDvk4PhnyzWW7PmRx1Pd8N8v4S7zM7crOOpr5bnAteJs2oXnZktnHu5IbT5EE7/Ko1ZW7PUs1ii1Rs/ZZX811+eDtvZLZxNwwd1WLPIHyAfvYAP9OKt03FZj8a3fFvPssfg4jhkYQ8YWL+EImG3TaQ6f8ANVr9c/obLc/D6bd1z/Uz4LPxIcKIgSI2mmXLEDXjW2vx881ypWbPTjBZr3o/in5qlu46YwQryZhwG3Vfda5lz8cHu1B/sPuaFj/irf8Ap4/B7Lwfh9u1pAFRGiEaFcgEe6MGtsUtuEfMXufmycuuWeV84xycIvpmg2juYnHw72c4+IO/zNZrm65bl3Pa8OUNXR5E+sHlfT2LPitl+z+XlRtpJ2VnHjl98fJQB8jXcbKfqRjP4rxNNdIvj6RInOliIOH8MXSAwCathkkgE5+tcsWKoolop79bbJe0h3S3J49N9hKLN2fVwCunQurr40ludvp9hTKpeH5tTa39i45e5muLiS6tL9IzLFDIwcKBjTgMDjb7wIxirK5y3uEjHq9LT8PG+nKTeMPn/OgvZPOsXD7qV8YSaRs46ARqcVzTv0vPuXeMrddWl3iv5nnd3dwzQzyu5F29wHVdLe5jfvYwDk+f3azOUZRk31yexCi6qyqMV6EsPldX8jrOeOK/a+GcOlJyxbD/AM6gK/5jPzq6yW6pM8/RU+Tr7IfJ/gu/bN/wEH/cX+w1PUfs/wAGTwdf9YvuVntJnEVxwx291FRz6K0RP5Co3vGxl/hkHN3xXVpr85Oc5zE11GOITZVZpCkKHwiUHB+eKqtTlHe/sbtDKNFy0sOybk/9Xt9joObuKiz44s7Ans4cgDxJiZVH1IqyyW2yLfsYtBTK7RWVx6uS+3Tkqv2fMnEbKa6P765lWVl/CNYCD6Y9Kg4vdGUurNMLoOm2mr9MI4T933Z7tW4+XCgCgCgCgOT9pnBJ73h8kVs2JNSvp1Fe0VTloyR51x9DqPnq4tOyfs7qAq4xtIGhkHwDYw3w61lakuhdmLZY2/C4H203a+ZV4pVHxwWVjVEpz7tY+halFou7blpdPdubwL5Gwib9XIpG6v3X4f8AuQ2/L/PwE/CYlBVmv3HhmO0gTPxw+r/xpOxPmLX8SaS7lWvCxIxS2i7R/JQbhv5mCALkeGrYYrtMrHwRlsR3nJvIlykbG60prfUqZ1MgPXURtqJ3wOlb4JpGaT5O2suWkT4mpHC2g4eq9BQFNecoiXiMV4ZMdkBhAOpAI3PlvUJQTkpexqq1cq6Z1JcSIo5DT7fJc9oQkiurxBRhg6kMCfLofUCueX6tx1ayfw/w7SazlPuioHsymiZxa3skMbndQXGx8DpO9QdCz6Xg1x8Vk4pW1xlju1yX1nyPFDYzW0THVMpDysMsT5+nw+NTjWoxaRku1tl1isnjjouxJ4byuIOHGzDk5VxrI8XYsdvnSEFGO0jqNVK+7zpJZ4/gQrbkKIcO+xyOWwzOJMYKsTnYeVcjUlHaWW66yd6vXDWOhUWHs2mTEcl9KbcHPZKzqDvnGM4H0qC0+O7wapeLOXq8uO73xyS7n2eme97e5uGkiEmtYt8DyXfYDYdKk6U5ZbKqvEpVU+XCKT6Z74JnMHJP267SSeUmBAMQAbEjr8MH612dSm8sr02vnp65Rgll9+5K5w5U/aHYgv2YifVsM5HkPKpWQU1gq0uqlp5uaWcprn5lRxjkCWW8e5gu3gZgB3AwYDABGoEdcVCVO6W7OC+jxF1VeU4Rks55LHl3klLNZiXaWaZSrSvucHy+e5qUKlH6leq1s9QlFpJLoksIiWnIZi4fLaJOcyya3fT4YAKgegriqSi456k7PEJ2XQtlFZjjjnHBZwcl2yWog7NCRHo7QqNZOPeJ8871OMFFYM12onZY7H1fJzb+y8m1WD7Se7M0oJXYZUDAHh0zVXkLbtyzcvFZ+crdqylgruYPZ5Otu7y3skwjUsEbWwOPLJNRlRx+pl1Xi2JpquK+aX9yRwXk88Ts7KS6kkHZhwysDrdS+QMtuBgY9KRr3wW7sLtb8NqbHSliS/zodTzhyet/DFEH7JI26BQdsYwPKrZ1qUdp5+l1c9PZ5iSbeevzNHEeRkuOIJdSvqVAn7rGxKdMnyzviuSqUpKT7E6ddZTTKqH73V/7EnjnKf2q8t7gyaRDg6QPewcjfwqU4KTT9iGn1UqYTgkvUsHT1MyhQBQBQBQBQEe9sY5l0zIkinwdQw/OgKJ+Q+Hk5+yRD+UFf7TUHXF9UdyxLyFYDpbL82c/5rnlQ9kd3y9zYOR+H7ZtIDjzTV+tSUIrojm5l3b2qRrpjVUX8KgKPoKkcNmmgHpoAAoB0A6AKAKAKAKAKAKAKAKAKAKAKAKAKARGaAAuKAdAFAFAFAFAf//Z"/>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721" name="Picture 1" descr="C:\Documents and Settings\Admin\Мои документы\Аида\Круглые столы, семинары\Minsk\foto\IMG_8087.jpg"/>
          <p:cNvPicPr>
            <a:picLocks noChangeAspect="1" noChangeArrowheads="1"/>
          </p:cNvPicPr>
          <p:nvPr/>
        </p:nvPicPr>
        <p:blipFill>
          <a:blip r:embed="rId2" cstate="print"/>
          <a:srcRect/>
          <a:stretch>
            <a:fillRect/>
          </a:stretch>
        </p:blipFill>
        <p:spPr bwMode="auto">
          <a:xfrm>
            <a:off x="613833" y="390080"/>
            <a:ext cx="5054999" cy="2962057"/>
          </a:xfrm>
          <a:prstGeom prst="rect">
            <a:avLst/>
          </a:prstGeom>
          <a:noFill/>
        </p:spPr>
      </p:pic>
      <p:sp>
        <p:nvSpPr>
          <p:cNvPr id="7" name="TextBox 6">
            <a:extLst>
              <a:ext uri="{FF2B5EF4-FFF2-40B4-BE49-F238E27FC236}">
                <a16:creationId xmlns:a16="http://schemas.microsoft.com/office/drawing/2014/main" id="{A49AB175-DEDB-4ACC-AB3B-DAB9920063CC}"/>
              </a:ext>
            </a:extLst>
          </p:cNvPr>
          <p:cNvSpPr txBox="1"/>
          <p:nvPr/>
        </p:nvSpPr>
        <p:spPr>
          <a:xfrm>
            <a:off x="558799" y="3815516"/>
            <a:ext cx="10951633" cy="2631490"/>
          </a:xfrm>
          <a:prstGeom prst="rect">
            <a:avLst/>
          </a:prstGeom>
          <a:noFill/>
        </p:spPr>
        <p:txBody>
          <a:bodyPr wrap="square">
            <a:spAutoFit/>
          </a:bodyPr>
          <a:lstStyle/>
          <a:p>
            <a:pPr marL="179705" algn="just">
              <a:spcAft>
                <a:spcPts val="600"/>
              </a:spcAft>
              <a:tabLst>
                <a:tab pos="342900" algn="l"/>
              </a:tabLst>
            </a:pPr>
            <a:r>
              <a:rPr lang="ru-RU" sz="2000" kern="50" dirty="0">
                <a:effectLst/>
                <a:ea typeface="Arial Unicode MS"/>
                <a:cs typeface="Segoe UI" panose="020B0502040204020203" pitchFamily="34" charset="0"/>
              </a:rPr>
              <a:t>МПЦ и его руководитель являются учредителями:</a:t>
            </a:r>
          </a:p>
          <a:p>
            <a:pPr marL="522605" indent="-342900" algn="just">
              <a:spcAft>
                <a:spcPts val="600"/>
              </a:spcAft>
              <a:buFont typeface="Arial" panose="020B0604020202020204" pitchFamily="34" charset="0"/>
              <a:buChar char="•"/>
              <a:tabLst>
                <a:tab pos="342900" algn="l"/>
              </a:tabLst>
            </a:pPr>
            <a:r>
              <a:rPr lang="ru-RU" sz="2000" kern="50" dirty="0">
                <a:effectLst/>
                <a:ea typeface="Arial Unicode MS"/>
                <a:cs typeface="Segoe UI" panose="020B0502040204020203" pitchFamily="34" charset="0"/>
              </a:rPr>
              <a:t>Объединения юридических лиц «Ассоциация медиаторов Казахстана», </a:t>
            </a:r>
          </a:p>
          <a:p>
            <a:pPr marL="522605" indent="-342900" algn="just">
              <a:spcAft>
                <a:spcPts val="600"/>
              </a:spcAft>
              <a:buFont typeface="Arial" panose="020B0604020202020204" pitchFamily="34" charset="0"/>
              <a:buChar char="•"/>
              <a:tabLst>
                <a:tab pos="342900" algn="l"/>
              </a:tabLst>
            </a:pPr>
            <a:r>
              <a:rPr lang="ru-RU" sz="2000" kern="50" dirty="0">
                <a:effectLst/>
                <a:ea typeface="Arial Unicode MS"/>
                <a:cs typeface="Segoe UI" panose="020B0502040204020203" pitchFamily="34" charset="0"/>
              </a:rPr>
              <a:t>Консорциума медиаторов Центральной Азии, </a:t>
            </a:r>
          </a:p>
          <a:p>
            <a:pPr marL="522605" indent="-342900" algn="just">
              <a:spcAft>
                <a:spcPts val="600"/>
              </a:spcAft>
              <a:buFont typeface="Arial" panose="020B0604020202020204" pitchFamily="34" charset="0"/>
              <a:buChar char="•"/>
              <a:tabLst>
                <a:tab pos="342900" algn="l"/>
              </a:tabLst>
            </a:pPr>
            <a:r>
              <a:rPr lang="ru-RU" sz="2000" kern="50" dirty="0">
                <a:effectLst/>
                <a:ea typeface="Arial Unicode MS"/>
                <a:cs typeface="Segoe UI" panose="020B0502040204020203" pitchFamily="34" charset="0"/>
              </a:rPr>
              <a:t>Евразийского союза медиаторов (СНГ). </a:t>
            </a:r>
          </a:p>
          <a:p>
            <a:pPr marL="179705" algn="just">
              <a:spcAft>
                <a:spcPts val="600"/>
              </a:spcAft>
              <a:tabLst>
                <a:tab pos="342900" algn="l"/>
              </a:tabLst>
            </a:pPr>
            <a:r>
              <a:rPr lang="ru-RU" sz="2000" kern="50" dirty="0">
                <a:ea typeface="Arial Unicode MS"/>
                <a:cs typeface="Segoe UI" panose="020B0502040204020203" pitchFamily="34" charset="0"/>
              </a:rPr>
              <a:t>В рамках данных мероприятий ежегодно проводятся различные международные мероприятия для развития медиации в Казахстане, Центральной Азии и СНГ. </a:t>
            </a:r>
          </a:p>
          <a:p>
            <a:pPr marL="179705" algn="just">
              <a:spcAft>
                <a:spcPts val="600"/>
              </a:spcAft>
              <a:tabLst>
                <a:tab pos="342900" algn="l"/>
              </a:tabLst>
            </a:pPr>
            <a:r>
              <a:rPr lang="ru-RU" sz="2000" kern="50" dirty="0">
                <a:effectLst/>
                <a:ea typeface="Arial Unicode MS"/>
                <a:cs typeface="Segoe UI" panose="020B0502040204020203" pitchFamily="34" charset="0"/>
              </a:rPr>
              <a:t>В настоящее время обсуждается участие МПЦ в Сообщест</a:t>
            </a:r>
            <a:r>
              <a:rPr lang="ru-RU" sz="2000" kern="50" dirty="0">
                <a:ea typeface="Arial Unicode MS"/>
                <a:cs typeface="Segoe UI" panose="020B0502040204020203" pitchFamily="34" charset="0"/>
              </a:rPr>
              <a:t>ве медиаторов Тюркских стран.</a:t>
            </a:r>
            <a:endParaRPr lang="ru-RU" sz="2000" kern="50" dirty="0">
              <a:effectLst/>
              <a:ea typeface="Arial Unicode MS"/>
              <a:cs typeface="Segoe UI" panose="020B0502040204020203" pitchFamily="34" charset="0"/>
            </a:endParaRPr>
          </a:p>
        </p:txBody>
      </p:sp>
    </p:spTree>
    <p:extLst>
      <p:ext uri="{BB962C8B-B14F-4D97-AF65-F5344CB8AC3E}">
        <p14:creationId xmlns:p14="http://schemas.microsoft.com/office/powerpoint/2010/main" val="4007586458"/>
      </p:ext>
    </p:extLst>
  </p:cSld>
  <p:clrMapOvr>
    <a:masterClrMapping/>
  </p:clrMapOvr>
  <p:transition spd="med">
    <p:newsfla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59897" y="607301"/>
            <a:ext cx="6560976" cy="5340096"/>
          </a:xfrm>
        </p:spPr>
        <p:txBody>
          <a:bodyPr>
            <a:noAutofit/>
          </a:bodyPr>
          <a:lstStyle/>
          <a:p>
            <a:r>
              <a:rPr lang="ru-RU" sz="2800" b="1" i="1" dirty="0" err="1">
                <a:solidFill>
                  <a:srgbClr val="C00000"/>
                </a:solidFill>
                <a:latin typeface="+mn-lt"/>
              </a:rPr>
              <a:t>Жакупов</a:t>
            </a:r>
            <a:r>
              <a:rPr lang="ru-RU" sz="2800" b="1" i="1" dirty="0">
                <a:solidFill>
                  <a:srgbClr val="C00000"/>
                </a:solidFill>
                <a:latin typeface="+mn-lt"/>
              </a:rPr>
              <a:t> </a:t>
            </a:r>
            <a:r>
              <a:rPr lang="ru-RU" sz="2800" b="1" i="1" dirty="0" err="1">
                <a:solidFill>
                  <a:srgbClr val="C00000"/>
                </a:solidFill>
                <a:latin typeface="+mn-lt"/>
              </a:rPr>
              <a:t>Жандильда</a:t>
            </a:r>
            <a:r>
              <a:rPr lang="ru-RU" sz="2800" b="1" i="1" dirty="0">
                <a:solidFill>
                  <a:srgbClr val="C00000"/>
                </a:solidFill>
                <a:latin typeface="+mn-lt"/>
              </a:rPr>
              <a:t> </a:t>
            </a:r>
            <a:r>
              <a:rPr lang="ru-RU" sz="2800" b="1" i="1" dirty="0" err="1">
                <a:solidFill>
                  <a:srgbClr val="C00000"/>
                </a:solidFill>
                <a:latin typeface="+mn-lt"/>
              </a:rPr>
              <a:t>Ажигалиевич</a:t>
            </a:r>
            <a:r>
              <a:rPr lang="ru-RU" sz="2800" b="1" i="1" dirty="0">
                <a:solidFill>
                  <a:srgbClr val="C00000"/>
                </a:solidFill>
                <a:latin typeface="+mn-lt"/>
              </a:rPr>
              <a:t> </a:t>
            </a:r>
            <a:br>
              <a:rPr lang="ru-RU" sz="2400" b="1" i="1" dirty="0">
                <a:solidFill>
                  <a:schemeClr val="accent2">
                    <a:lumMod val="50000"/>
                  </a:schemeClr>
                </a:solidFill>
                <a:latin typeface="+mn-lt"/>
              </a:rPr>
            </a:br>
            <a:br>
              <a:rPr lang="ru-RU" sz="2400" b="1" i="1" dirty="0">
                <a:solidFill>
                  <a:schemeClr val="accent2">
                    <a:lumMod val="50000"/>
                  </a:schemeClr>
                </a:solidFill>
                <a:latin typeface="+mn-lt"/>
              </a:rPr>
            </a:br>
            <a:r>
              <a:rPr lang="ru-RU" sz="2400" b="1" i="1" dirty="0">
                <a:solidFill>
                  <a:schemeClr val="accent1">
                    <a:lumMod val="50000"/>
                  </a:schemeClr>
                </a:solidFill>
                <a:latin typeface="+mn-lt"/>
              </a:rPr>
              <a:t>Президент РОО «Международный правозащитный Центр»</a:t>
            </a:r>
            <a:br>
              <a:rPr lang="ru-RU" sz="2400" b="1" i="1" dirty="0">
                <a:solidFill>
                  <a:schemeClr val="accent1">
                    <a:lumMod val="50000"/>
                  </a:schemeClr>
                </a:solidFill>
                <a:latin typeface="+mn-lt"/>
              </a:rPr>
            </a:br>
            <a:r>
              <a:rPr lang="ru-RU" sz="2400" b="1" i="1" dirty="0">
                <a:solidFill>
                  <a:schemeClr val="accent1">
                    <a:lumMod val="50000"/>
                  </a:schemeClr>
                </a:solidFill>
                <a:latin typeface="+mn-lt"/>
              </a:rPr>
              <a:t>Генеральный директор </a:t>
            </a:r>
            <a:br>
              <a:rPr lang="ru-RU" sz="2400" b="1" i="1" dirty="0">
                <a:solidFill>
                  <a:schemeClr val="accent1">
                    <a:lumMod val="50000"/>
                  </a:schemeClr>
                </a:solidFill>
                <a:latin typeface="+mn-lt"/>
              </a:rPr>
            </a:br>
            <a:r>
              <a:rPr lang="ru-RU" sz="2400" b="1" i="1" dirty="0">
                <a:solidFill>
                  <a:schemeClr val="accent1">
                    <a:lumMod val="50000"/>
                  </a:schemeClr>
                </a:solidFill>
                <a:latin typeface="+mn-lt"/>
              </a:rPr>
              <a:t>ОЮЛ «Ассоциация медиаторов Казахстана»</a:t>
            </a:r>
            <a:br>
              <a:rPr lang="ru-RU" sz="2400" b="1" i="1" dirty="0">
                <a:solidFill>
                  <a:schemeClr val="accent1">
                    <a:lumMod val="50000"/>
                  </a:schemeClr>
                </a:solidFill>
                <a:latin typeface="+mn-lt"/>
              </a:rPr>
            </a:br>
            <a:r>
              <a:rPr lang="ru-RU" sz="2400" b="1" i="1" dirty="0">
                <a:solidFill>
                  <a:schemeClr val="accent1">
                    <a:lumMod val="50000"/>
                  </a:schemeClr>
                </a:solidFill>
                <a:latin typeface="+mn-lt"/>
              </a:rPr>
              <a:t>тренер-медиатор международного класса</a:t>
            </a:r>
            <a:br>
              <a:rPr lang="ru-RU" sz="2400" b="1" i="1" dirty="0">
                <a:solidFill>
                  <a:schemeClr val="accent1">
                    <a:lumMod val="50000"/>
                  </a:schemeClr>
                </a:solidFill>
                <a:latin typeface="+mn-lt"/>
              </a:rPr>
            </a:br>
            <a:r>
              <a:rPr lang="ru-RU" sz="2400" b="1" i="1" dirty="0">
                <a:solidFill>
                  <a:schemeClr val="accent1">
                    <a:lumMod val="50000"/>
                  </a:schemeClr>
                </a:solidFill>
                <a:latin typeface="+mn-lt"/>
              </a:rPr>
              <a:t>Председатель Центрально-Азиатского консорциума медиаторов</a:t>
            </a:r>
            <a:br>
              <a:rPr lang="ru-RU" sz="2400" b="1" i="1" dirty="0">
                <a:solidFill>
                  <a:schemeClr val="accent1">
                    <a:lumMod val="50000"/>
                  </a:schemeClr>
                </a:solidFill>
                <a:latin typeface="+mn-lt"/>
              </a:rPr>
            </a:br>
            <a:r>
              <a:rPr lang="ru-RU" sz="2400" b="1" i="1" dirty="0">
                <a:solidFill>
                  <a:schemeClr val="accent1">
                    <a:lumMod val="50000"/>
                  </a:schemeClr>
                </a:solidFill>
                <a:latin typeface="+mn-lt"/>
              </a:rPr>
              <a:t>Учредитель Евразийского </a:t>
            </a:r>
            <a:r>
              <a:rPr lang="ru-RU" sz="2400" b="1" i="1">
                <a:solidFill>
                  <a:schemeClr val="accent1">
                    <a:lumMod val="50000"/>
                  </a:schemeClr>
                </a:solidFill>
                <a:latin typeface="+mn-lt"/>
              </a:rPr>
              <a:t>союза медиаторов (СНГ)</a:t>
            </a:r>
            <a:br>
              <a:rPr lang="ru-RU" sz="2400" b="1" i="1" dirty="0">
                <a:solidFill>
                  <a:schemeClr val="accent1">
                    <a:lumMod val="50000"/>
                  </a:schemeClr>
                </a:solidFill>
                <a:latin typeface="+mn-lt"/>
              </a:rPr>
            </a:br>
            <a:r>
              <a:rPr lang="ru-RU" sz="2400" b="1" i="1" dirty="0">
                <a:solidFill>
                  <a:schemeClr val="accent1">
                    <a:lumMod val="50000"/>
                  </a:schemeClr>
                </a:solidFill>
                <a:latin typeface="+mn-lt"/>
              </a:rPr>
              <a:t>Лектор Академии государственного управления при Президенте РК</a:t>
            </a:r>
            <a:br>
              <a:rPr lang="ru-RU" sz="2400" b="1" i="1" dirty="0">
                <a:solidFill>
                  <a:schemeClr val="accent1">
                    <a:lumMod val="50000"/>
                  </a:schemeClr>
                </a:solidFill>
                <a:latin typeface="+mn-lt"/>
              </a:rPr>
            </a:br>
            <a:r>
              <a:rPr lang="ru-RU" sz="2400" b="1" i="1" dirty="0">
                <a:solidFill>
                  <a:schemeClr val="accent1">
                    <a:lumMod val="50000"/>
                  </a:schemeClr>
                </a:solidFill>
                <a:latin typeface="+mn-lt"/>
              </a:rPr>
              <a:t>Член рабочих групп Парламента РК</a:t>
            </a:r>
            <a:br>
              <a:rPr lang="ru-RU" sz="2400" b="1" i="1" dirty="0">
                <a:solidFill>
                  <a:schemeClr val="accent1">
                    <a:lumMod val="50000"/>
                  </a:schemeClr>
                </a:solidFill>
                <a:latin typeface="+mn-lt"/>
              </a:rPr>
            </a:br>
            <a:r>
              <a:rPr lang="ru-RU" sz="2400" b="1" i="1" dirty="0">
                <a:solidFill>
                  <a:schemeClr val="accent1">
                    <a:lumMod val="50000"/>
                  </a:schemeClr>
                </a:solidFill>
                <a:latin typeface="+mn-lt"/>
              </a:rPr>
              <a:t>Председатель Совета медиации города Алматы Ассамблеи народа Казахстана</a:t>
            </a:r>
            <a:br>
              <a:rPr lang="ru-RU" sz="2400" b="1" i="1" dirty="0">
                <a:solidFill>
                  <a:schemeClr val="accent1">
                    <a:lumMod val="50000"/>
                  </a:schemeClr>
                </a:solidFill>
                <a:latin typeface="+mn-lt"/>
              </a:rPr>
            </a:br>
            <a:r>
              <a:rPr lang="ru-RU" sz="2400" b="1" i="1" dirty="0">
                <a:solidFill>
                  <a:schemeClr val="accent1">
                    <a:lumMod val="50000"/>
                  </a:schemeClr>
                </a:solidFill>
                <a:effectLst/>
                <a:latin typeface="+mn-lt"/>
                <a:ea typeface="Calibri" panose="020F0502020204030204" pitchFamily="34" charset="0"/>
                <a:cs typeface="Times New Roman" panose="02020603050405020304" pitchFamily="18" charset="0"/>
              </a:rPr>
              <a:t>магистр права, автор проекта Е-</a:t>
            </a:r>
            <a:r>
              <a:rPr lang="en-US" sz="2400" b="1" i="1" dirty="0">
                <a:solidFill>
                  <a:schemeClr val="accent1">
                    <a:lumMod val="50000"/>
                  </a:schemeClr>
                </a:solidFill>
                <a:effectLst/>
                <a:latin typeface="+mn-lt"/>
                <a:ea typeface="Calibri" panose="020F0502020204030204" pitchFamily="34" charset="0"/>
                <a:cs typeface="Times New Roman" panose="02020603050405020304" pitchFamily="18" charset="0"/>
              </a:rPr>
              <a:t>mediation</a:t>
            </a:r>
            <a:br>
              <a:rPr lang="ru-RU" sz="2400" i="1" dirty="0">
                <a:solidFill>
                  <a:schemeClr val="accent1">
                    <a:lumMod val="50000"/>
                  </a:schemeClr>
                </a:solidFill>
                <a:latin typeface="+mn-lt"/>
                <a:ea typeface="Calibri" panose="020F0502020204030204" pitchFamily="34" charset="0"/>
                <a:cs typeface="Times New Roman" panose="02020603050405020304" pitchFamily="18" charset="0"/>
              </a:rPr>
            </a:br>
            <a:r>
              <a:rPr lang="ru-RU" sz="2400" b="1" i="1" dirty="0">
                <a:solidFill>
                  <a:schemeClr val="accent1">
                    <a:lumMod val="50000"/>
                  </a:schemeClr>
                </a:solidFill>
                <a:latin typeface="+mn-lt"/>
              </a:rPr>
              <a:t>имеет 4 государственные награды от Президента РК и медали</a:t>
            </a:r>
            <a:endParaRPr lang="ru-RU" sz="2400" b="1" dirty="0">
              <a:solidFill>
                <a:schemeClr val="accent1">
                  <a:lumMod val="50000"/>
                </a:schemeClr>
              </a:solidFill>
              <a:latin typeface="+mn-lt"/>
            </a:endParaRPr>
          </a:p>
        </p:txBody>
      </p:sp>
      <p:pic>
        <p:nvPicPr>
          <p:cNvPr id="11" name="Picture 5" descr="C:\Documents and Settings\Admin\Мои документы\Аида\Материалы медиаторов\Отсканированные медиаторы Алматы\Реестр медаторов Алматы\Жакупов Жандилда\Фото.jpg"/>
          <p:cNvPicPr>
            <a:picLocks noGrp="1" noChangeAspect="1" noChangeArrowheads="1"/>
          </p:cNvPicPr>
          <p:nvPr>
            <p:ph idx="1"/>
          </p:nvPr>
        </p:nvPicPr>
        <p:blipFill>
          <a:blip r:embed="rId2" cstate="print"/>
          <a:srcRect t="10300"/>
          <a:stretch>
            <a:fillRect/>
          </a:stretch>
        </p:blipFill>
        <p:spPr bwMode="auto">
          <a:xfrm>
            <a:off x="748747" y="943202"/>
            <a:ext cx="2736304" cy="4411086"/>
          </a:xfrm>
          <a:prstGeom prst="rect">
            <a:avLst/>
          </a:prstGeom>
          <a:noFill/>
        </p:spPr>
      </p:pic>
    </p:spTree>
    <p:extLst>
      <p:ext uri="{BB962C8B-B14F-4D97-AF65-F5344CB8AC3E}">
        <p14:creationId xmlns:p14="http://schemas.microsoft.com/office/powerpoint/2010/main" val="1015825417"/>
      </p:ext>
    </p:extLst>
  </p:cSld>
  <p:clrMapOvr>
    <a:masterClrMapping/>
  </p:clrMapOvr>
  <p:transition>
    <p:cover dir="l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DB8E750-BE81-4FAB-8213-C6237BD79662}"/>
              </a:ext>
            </a:extLst>
          </p:cNvPr>
          <p:cNvPicPr>
            <a:picLocks noChangeAspect="1"/>
          </p:cNvPicPr>
          <p:nvPr/>
        </p:nvPicPr>
        <p:blipFill>
          <a:blip r:embed="rId2"/>
          <a:stretch>
            <a:fillRect/>
          </a:stretch>
        </p:blipFill>
        <p:spPr>
          <a:xfrm>
            <a:off x="8608656" y="295146"/>
            <a:ext cx="3001595" cy="2791084"/>
          </a:xfrm>
          <a:prstGeom prst="rect">
            <a:avLst/>
          </a:prstGeom>
        </p:spPr>
      </p:pic>
      <p:sp>
        <p:nvSpPr>
          <p:cNvPr id="2" name="Заголовок 1">
            <a:extLst>
              <a:ext uri="{FF2B5EF4-FFF2-40B4-BE49-F238E27FC236}">
                <a16:creationId xmlns:a16="http://schemas.microsoft.com/office/drawing/2014/main" id="{96CF89DA-A2A7-45A7-96B2-D5CC988F3A74}"/>
              </a:ext>
            </a:extLst>
          </p:cNvPr>
          <p:cNvSpPr>
            <a:spLocks noGrp="1"/>
          </p:cNvSpPr>
          <p:nvPr>
            <p:ph type="title"/>
          </p:nvPr>
        </p:nvSpPr>
        <p:spPr>
          <a:xfrm>
            <a:off x="363894" y="365125"/>
            <a:ext cx="10989906" cy="1325563"/>
          </a:xfrm>
        </p:spPr>
        <p:txBody>
          <a:bodyPr/>
          <a:lstStyle/>
          <a:p>
            <a:endParaRPr lang="ru-RU" dirty="0"/>
          </a:p>
        </p:txBody>
      </p:sp>
      <p:sp>
        <p:nvSpPr>
          <p:cNvPr id="3" name="Объект 2">
            <a:extLst>
              <a:ext uri="{FF2B5EF4-FFF2-40B4-BE49-F238E27FC236}">
                <a16:creationId xmlns:a16="http://schemas.microsoft.com/office/drawing/2014/main" id="{AD08C795-6CEB-43EC-A4E6-54FEEF7DC62E}"/>
              </a:ext>
            </a:extLst>
          </p:cNvPr>
          <p:cNvSpPr>
            <a:spLocks noGrp="1"/>
          </p:cNvSpPr>
          <p:nvPr>
            <p:ph idx="1"/>
          </p:nvPr>
        </p:nvSpPr>
        <p:spPr>
          <a:xfrm>
            <a:off x="298581" y="365125"/>
            <a:ext cx="7837714" cy="5811838"/>
          </a:xfrm>
        </p:spPr>
        <p:txBody>
          <a:bodyPr>
            <a:normAutofit fontScale="92500"/>
          </a:bodyPr>
          <a:lstStyle/>
          <a:p>
            <a:pPr indent="0" algn="just">
              <a:buNone/>
            </a:pPr>
            <a:r>
              <a:rPr lang="ru-RU" sz="2400" b="1" i="1" kern="50" dirty="0">
                <a:effectLst/>
                <a:ea typeface="Times New Roman" panose="02020603050405020304" pitchFamily="18" charset="0"/>
              </a:rPr>
              <a:t>Миссия организации </a:t>
            </a:r>
            <a:r>
              <a:rPr lang="ru-RU" sz="2400" kern="50" dirty="0">
                <a:effectLst/>
                <a:ea typeface="Times New Roman" panose="02020603050405020304" pitchFamily="18" charset="0"/>
              </a:rPr>
              <a:t>– оказание правовой и медиативной помощи социально-уязвимым слоям населения, физическим и юридическим лицам путем дачи юридических консультаций и проведения процедур медиации.</a:t>
            </a:r>
          </a:p>
          <a:p>
            <a:pPr marL="0" indent="0" algn="just">
              <a:buNone/>
            </a:pPr>
            <a:r>
              <a:rPr lang="ru-RU" sz="2400" b="1" i="1" kern="50" dirty="0">
                <a:effectLst/>
                <a:ea typeface="Times New Roman" panose="02020603050405020304" pitchFamily="18" charset="0"/>
              </a:rPr>
              <a:t>    Основными направлениями деятельности МПЦ </a:t>
            </a:r>
            <a:r>
              <a:rPr lang="ru-RU" sz="2400" kern="50" dirty="0">
                <a:effectLst/>
                <a:ea typeface="Times New Roman" panose="02020603050405020304" pitchFamily="18" charset="0"/>
              </a:rPr>
              <a:t>являются:</a:t>
            </a:r>
          </a:p>
          <a:p>
            <a:pPr algn="just"/>
            <a:r>
              <a:rPr lang="ru-RU" sz="2400" kern="50" dirty="0">
                <a:effectLst/>
                <a:ea typeface="Times New Roman" panose="02020603050405020304" pitchFamily="18" charset="0"/>
              </a:rPr>
              <a:t>содействие развитию демократических процессов, построению гражданского общества и правового государства, внедрению и развитию института медиации в Казахстане;</a:t>
            </a:r>
          </a:p>
          <a:p>
            <a:pPr algn="just"/>
            <a:r>
              <a:rPr lang="ru-RU" sz="2400" kern="50" dirty="0">
                <a:effectLst/>
                <a:ea typeface="Times New Roman" panose="02020603050405020304" pitchFamily="18" charset="0"/>
              </a:rPr>
              <a:t>оказание юридической и медиативной помощи;</a:t>
            </a:r>
          </a:p>
          <a:p>
            <a:pPr algn="just"/>
            <a:r>
              <a:rPr lang="ru-RU" sz="2400" kern="50" dirty="0">
                <a:effectLst/>
                <a:ea typeface="Times New Roman" panose="02020603050405020304" pitchFamily="18" charset="0"/>
              </a:rPr>
              <a:t>обучение профессиональных медиаторов, ведение их реестра;</a:t>
            </a:r>
          </a:p>
          <a:p>
            <a:pPr algn="just"/>
            <a:r>
              <a:rPr lang="ru-RU" sz="2400" kern="50" dirty="0">
                <a:effectLst/>
                <a:ea typeface="Times New Roman" panose="02020603050405020304" pitchFamily="18" charset="0"/>
              </a:rPr>
              <a:t>разработка проектов и программ по вопросам защиты прав человека, развития медиации и снижения уровня конфликтности в обществе;</a:t>
            </a:r>
          </a:p>
          <a:p>
            <a:pPr algn="just"/>
            <a:r>
              <a:rPr lang="ru-RU" sz="2400" kern="50" dirty="0">
                <a:effectLst/>
                <a:ea typeface="Times New Roman" panose="02020603050405020304" pitchFamily="18" charset="0"/>
              </a:rPr>
              <a:t>расширение и укрепление международных связей по правовым и медиативным вопросам.</a:t>
            </a:r>
          </a:p>
          <a:p>
            <a:endParaRPr lang="ru-RU" dirty="0"/>
          </a:p>
        </p:txBody>
      </p:sp>
      <p:pic>
        <p:nvPicPr>
          <p:cNvPr id="4" name="Рисунок 3">
            <a:extLst>
              <a:ext uri="{FF2B5EF4-FFF2-40B4-BE49-F238E27FC236}">
                <a16:creationId xmlns:a16="http://schemas.microsoft.com/office/drawing/2014/main" id="{C3A7EE0B-5FB2-47FC-8F18-325325EF99EE}"/>
              </a:ext>
            </a:extLst>
          </p:cNvPr>
          <p:cNvPicPr>
            <a:picLocks noChangeAspect="1"/>
          </p:cNvPicPr>
          <p:nvPr/>
        </p:nvPicPr>
        <p:blipFill>
          <a:blip r:embed="rId3"/>
          <a:stretch>
            <a:fillRect/>
          </a:stretch>
        </p:blipFill>
        <p:spPr>
          <a:xfrm>
            <a:off x="8608656" y="3273425"/>
            <a:ext cx="3219450" cy="3219450"/>
          </a:xfrm>
          <a:prstGeom prst="rect">
            <a:avLst/>
          </a:prstGeom>
        </p:spPr>
      </p:pic>
    </p:spTree>
    <p:extLst>
      <p:ext uri="{BB962C8B-B14F-4D97-AF65-F5344CB8AC3E}">
        <p14:creationId xmlns:p14="http://schemas.microsoft.com/office/powerpoint/2010/main" val="1374601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7D0B262-0D84-4853-8F8A-730A5F891EB9}"/>
              </a:ext>
            </a:extLst>
          </p:cNvPr>
          <p:cNvSpPr>
            <a:spLocks noGrp="1"/>
          </p:cNvSpPr>
          <p:nvPr>
            <p:ph idx="1"/>
          </p:nvPr>
        </p:nvSpPr>
        <p:spPr>
          <a:xfrm>
            <a:off x="379444" y="139960"/>
            <a:ext cx="11504646" cy="2099387"/>
          </a:xfrm>
        </p:spPr>
        <p:txBody>
          <a:bodyPr>
            <a:normAutofit fontScale="25000" lnSpcReduction="20000"/>
          </a:bodyPr>
          <a:lstStyle/>
          <a:p>
            <a:pPr indent="449580" algn="just"/>
            <a:endParaRPr lang="ru-RU" sz="1800" kern="50" dirty="0">
              <a:effectLst/>
              <a:latin typeface="Times New Roman" panose="02020603050405020304" pitchFamily="18" charset="0"/>
              <a:ea typeface="Times New Roman" panose="02020603050405020304" pitchFamily="18" charset="0"/>
            </a:endParaRPr>
          </a:p>
          <a:p>
            <a:pPr indent="449580" algn="just"/>
            <a:endParaRPr lang="ru-RU" sz="1800" kern="50" dirty="0">
              <a:latin typeface="Times New Roman" panose="02020603050405020304" pitchFamily="18" charset="0"/>
              <a:ea typeface="Times New Roman" panose="02020603050405020304" pitchFamily="18" charset="0"/>
            </a:endParaRPr>
          </a:p>
          <a:p>
            <a:pPr indent="0" algn="just">
              <a:buNone/>
            </a:pPr>
            <a:r>
              <a:rPr lang="ru-RU" sz="9600" kern="50" dirty="0">
                <a:effectLst/>
                <a:ea typeface="Times New Roman" panose="02020603050405020304" pitchFamily="18" charset="0"/>
              </a:rPr>
              <a:t>В МПЦ действует </a:t>
            </a:r>
            <a:r>
              <a:rPr lang="ru-RU" sz="9600" b="1" i="1" kern="50" dirty="0">
                <a:effectLst/>
                <a:ea typeface="Times New Roman" panose="02020603050405020304" pitchFamily="18" charset="0"/>
              </a:rPr>
              <a:t>Центр медиации и Школа подготовки медиаторов</a:t>
            </a:r>
            <a:r>
              <a:rPr lang="ru-RU" sz="9600" kern="50" dirty="0">
                <a:effectLst/>
                <a:ea typeface="Times New Roman" panose="02020603050405020304" pitchFamily="18" charset="0"/>
              </a:rPr>
              <a:t>. </a:t>
            </a:r>
          </a:p>
          <a:p>
            <a:pPr indent="0" algn="just">
              <a:buNone/>
            </a:pPr>
            <a:r>
              <a:rPr lang="ru-RU" sz="9600" kern="50" dirty="0">
                <a:effectLst/>
                <a:ea typeface="Times New Roman" panose="02020603050405020304" pitchFamily="18" charset="0"/>
              </a:rPr>
              <a:t>Международный правозащитный центр оказывает услуги медиаторов, ведет их реестр. </a:t>
            </a:r>
            <a:r>
              <a:rPr lang="ru-RU" sz="9600" dirty="0">
                <a:solidFill>
                  <a:prstClr val="black"/>
                </a:solidFill>
                <a:ea typeface="+mn-ea"/>
                <a:cs typeface="+mn-cs"/>
              </a:rPr>
              <a:t>На сегодняшний день в реестре МПЦ состоит </a:t>
            </a:r>
            <a:r>
              <a:rPr lang="ru-RU" sz="9600" b="1" dirty="0">
                <a:solidFill>
                  <a:prstClr val="black"/>
                </a:solidFill>
                <a:ea typeface="+mn-ea"/>
                <a:cs typeface="+mn-cs"/>
              </a:rPr>
              <a:t>500</a:t>
            </a:r>
            <a:r>
              <a:rPr lang="ru-RU" sz="9600" dirty="0">
                <a:solidFill>
                  <a:prstClr val="black"/>
                </a:solidFill>
                <a:ea typeface="+mn-ea"/>
                <a:cs typeface="+mn-cs"/>
              </a:rPr>
              <a:t> медиаторов, которые работают во всех </a:t>
            </a:r>
            <a:r>
              <a:rPr lang="ru-RU" sz="9600" b="1" dirty="0">
                <a:solidFill>
                  <a:prstClr val="black"/>
                </a:solidFill>
                <a:ea typeface="+mn-ea"/>
                <a:cs typeface="+mn-cs"/>
              </a:rPr>
              <a:t>20</a:t>
            </a:r>
            <a:r>
              <a:rPr lang="ru-RU" sz="9600" dirty="0">
                <a:solidFill>
                  <a:prstClr val="black"/>
                </a:solidFill>
                <a:ea typeface="+mn-ea"/>
                <a:cs typeface="+mn-cs"/>
              </a:rPr>
              <a:t> регионах Казахстана и за рубежом.</a:t>
            </a:r>
            <a:endParaRPr lang="ru-RU" sz="9600" kern="50" dirty="0">
              <a:effectLst/>
              <a:ea typeface="Times New Roman" panose="02020603050405020304" pitchFamily="18" charset="0"/>
            </a:endParaRPr>
          </a:p>
          <a:p>
            <a:pPr indent="0" algn="just">
              <a:buNone/>
            </a:pPr>
            <a:r>
              <a:rPr lang="ru-RU" sz="9600" kern="50" dirty="0">
                <a:effectLst/>
                <a:ea typeface="Times New Roman" panose="02020603050405020304" pitchFamily="18" charset="0"/>
              </a:rPr>
              <a:t>Медиаторами</a:t>
            </a:r>
            <a:r>
              <a:rPr lang="ru-RU" sz="9600" kern="0" dirty="0">
                <a:effectLst/>
                <a:ea typeface="Times New Roman" panose="02020603050405020304" pitchFamily="18" charset="0"/>
              </a:rPr>
              <a:t> Центра ежегодно проводится 1500 до 5000 примирительных процедур на сумму до 35 миллионов долларов США, из которых более 90% завершено примирением с заключением медиативного соглашения. </a:t>
            </a:r>
          </a:p>
          <a:p>
            <a:pPr indent="0" algn="just">
              <a:buNone/>
            </a:pPr>
            <a:endParaRPr lang="ru-RU" sz="1800" kern="50" dirty="0">
              <a:effectLst/>
              <a:latin typeface="Times New Roman" panose="02020603050405020304" pitchFamily="18" charset="0"/>
              <a:ea typeface="Times New Roman" panose="02020603050405020304" pitchFamily="18" charset="0"/>
            </a:endParaRPr>
          </a:p>
          <a:p>
            <a:pPr marL="0" indent="0" algn="just">
              <a:spcBef>
                <a:spcPts val="500"/>
              </a:spcBef>
              <a:spcAft>
                <a:spcPts val="300"/>
              </a:spcAft>
              <a:buNone/>
              <a:tabLst>
                <a:tab pos="228600" algn="l"/>
              </a:tabLs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kern="50" dirty="0">
                <a:effectLst/>
                <a:latin typeface="Times New Roman" panose="02020603050405020304" pitchFamily="18" charset="0"/>
                <a:ea typeface="Times New Roman" panose="02020603050405020304" pitchFamily="18" charset="0"/>
              </a:rPr>
              <a:t>	</a:t>
            </a:r>
            <a:endParaRPr lang="ru-RU" dirty="0"/>
          </a:p>
        </p:txBody>
      </p:sp>
      <p:pic>
        <p:nvPicPr>
          <p:cNvPr id="7" name="Рисунок 6">
            <a:extLst>
              <a:ext uri="{FF2B5EF4-FFF2-40B4-BE49-F238E27FC236}">
                <a16:creationId xmlns:a16="http://schemas.microsoft.com/office/drawing/2014/main" id="{E4C071DF-D58A-436F-8562-C6E421E2F3B7}"/>
              </a:ext>
            </a:extLst>
          </p:cNvPr>
          <p:cNvPicPr>
            <a:picLocks noChangeAspect="1"/>
          </p:cNvPicPr>
          <p:nvPr/>
        </p:nvPicPr>
        <p:blipFill>
          <a:blip r:embed="rId2"/>
          <a:stretch>
            <a:fillRect/>
          </a:stretch>
        </p:blipFill>
        <p:spPr>
          <a:xfrm>
            <a:off x="558246" y="2887825"/>
            <a:ext cx="5501988" cy="3093358"/>
          </a:xfrm>
          <a:prstGeom prst="rect">
            <a:avLst/>
          </a:prstGeom>
        </p:spPr>
      </p:pic>
      <p:pic>
        <p:nvPicPr>
          <p:cNvPr id="8" name="Рисунок 7">
            <a:extLst>
              <a:ext uri="{FF2B5EF4-FFF2-40B4-BE49-F238E27FC236}">
                <a16:creationId xmlns:a16="http://schemas.microsoft.com/office/drawing/2014/main" id="{8B7248FA-B048-4D8C-9B45-D00F283634CC}"/>
              </a:ext>
            </a:extLst>
          </p:cNvPr>
          <p:cNvPicPr>
            <a:picLocks noChangeAspect="1"/>
          </p:cNvPicPr>
          <p:nvPr/>
        </p:nvPicPr>
        <p:blipFill>
          <a:blip r:embed="rId3"/>
          <a:stretch>
            <a:fillRect/>
          </a:stretch>
        </p:blipFill>
        <p:spPr>
          <a:xfrm>
            <a:off x="6131767" y="3154308"/>
            <a:ext cx="5712447" cy="2261812"/>
          </a:xfrm>
          <a:prstGeom prst="rect">
            <a:avLst/>
          </a:prstGeom>
        </p:spPr>
      </p:pic>
    </p:spTree>
    <p:extLst>
      <p:ext uri="{BB962C8B-B14F-4D97-AF65-F5344CB8AC3E}">
        <p14:creationId xmlns:p14="http://schemas.microsoft.com/office/powerpoint/2010/main" val="3546783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799509" y="2873378"/>
            <a:ext cx="3392491" cy="2257425"/>
          </a:xfrm>
        </p:spPr>
        <p:txBody>
          <a:bodyPr>
            <a:noAutofit/>
          </a:bodyPr>
          <a:lstStyle/>
          <a:p>
            <a:r>
              <a:rPr lang="ru-RU" sz="1800" dirty="0"/>
              <a:t>в 2016 году - 2000 медиаций,</a:t>
            </a:r>
          </a:p>
          <a:p>
            <a:r>
              <a:rPr lang="ru-RU" sz="1800" dirty="0"/>
              <a:t>в 2017 году – 3000 медиаций,</a:t>
            </a:r>
          </a:p>
          <a:p>
            <a:r>
              <a:rPr lang="ru-RU" sz="1800" dirty="0"/>
              <a:t>в 2018 году – 4000 медиаций,</a:t>
            </a:r>
          </a:p>
          <a:p>
            <a:r>
              <a:rPr lang="ru-RU" sz="1800" dirty="0"/>
              <a:t>в 2019 году – 5000 медиаций.</a:t>
            </a:r>
          </a:p>
        </p:txBody>
      </p:sp>
      <p:graphicFrame>
        <p:nvGraphicFramePr>
          <p:cNvPr id="15" name="Диаграмма 14"/>
          <p:cNvGraphicFramePr>
            <a:graphicFrameLocks/>
          </p:cNvGraphicFramePr>
          <p:nvPr/>
        </p:nvGraphicFramePr>
        <p:xfrm>
          <a:off x="1739902" y="2197100"/>
          <a:ext cx="7226300" cy="4438650"/>
        </p:xfrm>
        <a:graphic>
          <a:graphicData uri="http://schemas.openxmlformats.org/drawingml/2006/chart">
            <c:chart xmlns:c="http://schemas.openxmlformats.org/drawingml/2006/chart" xmlns:r="http://schemas.openxmlformats.org/officeDocument/2006/relationships" r:id="rId2"/>
          </a:graphicData>
        </a:graphic>
      </p:graphicFrame>
      <p:sp>
        <p:nvSpPr>
          <p:cNvPr id="16" name="Прямоугольник 15"/>
          <p:cNvSpPr/>
          <p:nvPr/>
        </p:nvSpPr>
        <p:spPr>
          <a:xfrm>
            <a:off x="2209800" y="603162"/>
            <a:ext cx="9017000" cy="1200329"/>
          </a:xfrm>
          <a:prstGeom prst="rect">
            <a:avLst/>
          </a:prstGeom>
        </p:spPr>
        <p:txBody>
          <a:bodyPr wrap="square">
            <a:spAutoFit/>
          </a:bodyPr>
          <a:lstStyle/>
          <a:p>
            <a:pPr defTabSz="457200"/>
            <a:r>
              <a:rPr lang="ru-RU" sz="3600" dirty="0">
                <a:solidFill>
                  <a:prstClr val="black"/>
                </a:solidFill>
              </a:rPr>
              <a:t>Количество проведенных медиаций нашего Центра ежегодно росло на тысячу споров:</a:t>
            </a:r>
          </a:p>
        </p:txBody>
      </p:sp>
    </p:spTree>
    <p:extLst>
      <p:ext uri="{BB962C8B-B14F-4D97-AF65-F5344CB8AC3E}">
        <p14:creationId xmlns:p14="http://schemas.microsoft.com/office/powerpoint/2010/main" val="1353343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17314" y="286296"/>
            <a:ext cx="11425269" cy="2308324"/>
          </a:xfrm>
          <a:prstGeom prst="rect">
            <a:avLst/>
          </a:prstGeom>
        </p:spPr>
        <p:txBody>
          <a:bodyPr wrap="square">
            <a:spAutoFit/>
          </a:bodyPr>
          <a:lstStyle/>
          <a:p>
            <a:pPr>
              <a:defRPr/>
            </a:pPr>
            <a:r>
              <a:rPr lang="ru-RU" b="1" dirty="0">
                <a:solidFill>
                  <a:srgbClr val="2F2B20"/>
                </a:solidFill>
                <a:latin typeface="Arial" pitchFamily="34" charset="0"/>
                <a:cs typeface="Arial" pitchFamily="34" charset="0"/>
              </a:rPr>
              <a:t>За 2020 </a:t>
            </a:r>
            <a:r>
              <a:rPr lang="ru-RU" b="1" dirty="0" err="1">
                <a:solidFill>
                  <a:srgbClr val="2F2B20"/>
                </a:solidFill>
                <a:latin typeface="Arial" pitchFamily="34" charset="0"/>
                <a:cs typeface="Arial" pitchFamily="34" charset="0"/>
              </a:rPr>
              <a:t>пандемийный</a:t>
            </a:r>
            <a:r>
              <a:rPr lang="ru-RU" b="1" dirty="0">
                <a:solidFill>
                  <a:srgbClr val="2F2B20"/>
                </a:solidFill>
                <a:latin typeface="Arial" pitchFamily="34" charset="0"/>
                <a:cs typeface="Arial" pitchFamily="34" charset="0"/>
              </a:rPr>
              <a:t> год общее количество споров, разрешенных медиаторами нашего Центра, сократилось вдвое, но сумма споров увеличилась в 2,5 раза. Это было связано с карантином, ограничительными мерами для медиаторов и др. Но пандемия показала необходимость мирного разрешения споров и важности коммуникации, бизнес был вынужден решать споры самостоятельно в новых условиях, это способствовало обращению к медиации и увеличению суммы споров</a:t>
            </a:r>
          </a:p>
          <a:p>
            <a:pPr>
              <a:defRPr/>
            </a:pPr>
            <a:r>
              <a:rPr lang="ru-RU" b="1" dirty="0">
                <a:solidFill>
                  <a:srgbClr val="2F2B20"/>
                </a:solidFill>
                <a:latin typeface="Arial" pitchFamily="34" charset="0"/>
                <a:cs typeface="Arial" pitchFamily="34" charset="0"/>
              </a:rPr>
              <a:t> </a:t>
            </a:r>
          </a:p>
          <a:p>
            <a:pPr>
              <a:defRPr/>
            </a:pPr>
            <a:r>
              <a:rPr lang="ru-RU" dirty="0">
                <a:solidFill>
                  <a:srgbClr val="2F2B20"/>
                </a:solidFill>
              </a:rPr>
              <a:t> </a:t>
            </a:r>
          </a:p>
        </p:txBody>
      </p:sp>
      <p:graphicFrame>
        <p:nvGraphicFramePr>
          <p:cNvPr id="31" name="Диаграмма 30"/>
          <p:cNvGraphicFramePr/>
          <p:nvPr/>
        </p:nvGraphicFramePr>
        <p:xfrm>
          <a:off x="604155" y="1721875"/>
          <a:ext cx="4608512" cy="34944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Диаграмма 31"/>
          <p:cNvGraphicFramePr/>
          <p:nvPr/>
        </p:nvGraphicFramePr>
        <p:xfrm>
          <a:off x="6453625" y="1944888"/>
          <a:ext cx="4608512" cy="3494471"/>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13" descr="D:\Загрузки\png-clipart-copyright-symbol-all-rights-reserved-registered-trademark-symbol-creative-commons-copyright-text-trademark.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143" b="95429" l="10000" r="90000">
                        <a14:foregroundMark x1="62889" y1="30286" x2="59333" y2="28429"/>
                      </a14:backgroundRemoval>
                    </a14:imgEffect>
                  </a14:imgLayer>
                </a14:imgProps>
              </a:ext>
              <a:ext uri="{28A0092B-C50C-407E-A947-70E740481C1C}">
                <a14:useLocalDpi xmlns:a14="http://schemas.microsoft.com/office/drawing/2010/main" val="0"/>
              </a:ext>
            </a:extLst>
          </a:blip>
          <a:srcRect/>
          <a:stretch>
            <a:fillRect/>
          </a:stretch>
        </p:blipFill>
        <p:spPr bwMode="auto">
          <a:xfrm>
            <a:off x="1879703" y="6182305"/>
            <a:ext cx="249421" cy="14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61266"/>
      </p:ext>
    </p:extLst>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74441" y="220133"/>
            <a:ext cx="10789945" cy="3102296"/>
          </a:xfrm>
        </p:spPr>
        <p:txBody>
          <a:bodyPr>
            <a:normAutofit fontScale="85000" lnSpcReduction="20000"/>
          </a:bodyPr>
          <a:lstStyle/>
          <a:p>
            <a:r>
              <a:rPr lang="ru-RU" dirty="0"/>
              <a:t>Основная масса медиаций проводится по гражданским спорам, в том числе бизнес-спорам, 80-85% от общего количества медиаций, по уголовным спорам – 15%, по административным спорам – 5%.</a:t>
            </a:r>
          </a:p>
          <a:p>
            <a:r>
              <a:rPr lang="ru-RU" dirty="0"/>
              <a:t>Основная масса медиаций проводится на досудебной стадии, особенно в последние годы в связи со смещением акцента на досудебное медиативное урегулирование и изменениями в законодательстве.</a:t>
            </a:r>
          </a:p>
          <a:p>
            <a:r>
              <a:rPr lang="ru-RU" sz="2800" dirty="0"/>
              <a:t>Чаще всего медиаторами нашего Центра проводятся бизнес-медиации по спорам, связанным с неисполнением договорных отношений (нарушение сроков договоров по вопросам поставки товаров, оказания услуг, неисполнение обязательств по оплате и др.). </a:t>
            </a:r>
          </a:p>
          <a:p>
            <a:endParaRPr lang="ru-RU" dirty="0"/>
          </a:p>
        </p:txBody>
      </p:sp>
      <p:graphicFrame>
        <p:nvGraphicFramePr>
          <p:cNvPr id="4" name="Объект 5">
            <a:extLst>
              <a:ext uri="{FF2B5EF4-FFF2-40B4-BE49-F238E27FC236}">
                <a16:creationId xmlns:a16="http://schemas.microsoft.com/office/drawing/2014/main" id="{3DB61FC9-C4FA-4216-8C1B-EEA43CA2CF4F}"/>
              </a:ext>
            </a:extLst>
          </p:cNvPr>
          <p:cNvGraphicFramePr>
            <a:graphicFrameLocks noChangeAspect="1"/>
          </p:cNvGraphicFramePr>
          <p:nvPr>
            <p:extLst>
              <p:ext uri="{D42A27DB-BD31-4B8C-83A1-F6EECF244321}">
                <p14:modId xmlns:p14="http://schemas.microsoft.com/office/powerpoint/2010/main" val="3989816218"/>
              </p:ext>
            </p:extLst>
          </p:nvPr>
        </p:nvGraphicFramePr>
        <p:xfrm>
          <a:off x="3477133" y="2820032"/>
          <a:ext cx="6155791" cy="408313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A1C0C873-00B0-4B7C-B0CA-40D04E6AB681}"/>
              </a:ext>
            </a:extLst>
          </p:cNvPr>
          <p:cNvSpPr txBox="1"/>
          <p:nvPr/>
        </p:nvSpPr>
        <p:spPr>
          <a:xfrm>
            <a:off x="5194819" y="5083352"/>
            <a:ext cx="6097554" cy="369332"/>
          </a:xfrm>
          <a:prstGeom prst="rect">
            <a:avLst/>
          </a:prstGeom>
          <a:noFill/>
        </p:spPr>
        <p:txBody>
          <a:bodyPr wrap="square">
            <a:spAutoFit/>
          </a:bodyPr>
          <a:lstStyle/>
          <a:p>
            <a:r>
              <a:rPr lang="ru-RU" b="1" dirty="0"/>
              <a:t>80%</a:t>
            </a:r>
          </a:p>
        </p:txBody>
      </p:sp>
      <p:sp>
        <p:nvSpPr>
          <p:cNvPr id="7" name="TextBox 6">
            <a:extLst>
              <a:ext uri="{FF2B5EF4-FFF2-40B4-BE49-F238E27FC236}">
                <a16:creationId xmlns:a16="http://schemas.microsoft.com/office/drawing/2014/main" id="{5D4040DF-71D1-41A9-835F-999EF824664C}"/>
              </a:ext>
            </a:extLst>
          </p:cNvPr>
          <p:cNvSpPr txBox="1"/>
          <p:nvPr/>
        </p:nvSpPr>
        <p:spPr>
          <a:xfrm>
            <a:off x="6555029" y="4538434"/>
            <a:ext cx="3360302" cy="646331"/>
          </a:xfrm>
          <a:prstGeom prst="rect">
            <a:avLst/>
          </a:prstGeom>
          <a:noFill/>
        </p:spPr>
        <p:txBody>
          <a:bodyPr wrap="square">
            <a:spAutoFit/>
          </a:bodyPr>
          <a:lstStyle/>
          <a:p>
            <a:r>
              <a:rPr lang="ru-RU" b="1" dirty="0">
                <a:solidFill>
                  <a:schemeClr val="bg1"/>
                </a:solidFill>
              </a:rPr>
              <a:t>уголовные</a:t>
            </a:r>
          </a:p>
          <a:p>
            <a:r>
              <a:rPr lang="ru-RU" b="1" dirty="0">
                <a:solidFill>
                  <a:schemeClr val="bg1"/>
                </a:solidFill>
              </a:rPr>
              <a:t>споры</a:t>
            </a:r>
          </a:p>
        </p:txBody>
      </p:sp>
      <p:sp>
        <p:nvSpPr>
          <p:cNvPr id="9" name="TextBox 8">
            <a:extLst>
              <a:ext uri="{FF2B5EF4-FFF2-40B4-BE49-F238E27FC236}">
                <a16:creationId xmlns:a16="http://schemas.microsoft.com/office/drawing/2014/main" id="{756CF447-C44C-4D45-9CAC-EBBE70D18ADD}"/>
              </a:ext>
            </a:extLst>
          </p:cNvPr>
          <p:cNvSpPr txBox="1"/>
          <p:nvPr/>
        </p:nvSpPr>
        <p:spPr>
          <a:xfrm>
            <a:off x="6823011" y="4178182"/>
            <a:ext cx="6097554" cy="369332"/>
          </a:xfrm>
          <a:prstGeom prst="rect">
            <a:avLst/>
          </a:prstGeom>
          <a:noFill/>
        </p:spPr>
        <p:txBody>
          <a:bodyPr wrap="square">
            <a:spAutoFit/>
          </a:bodyPr>
          <a:lstStyle/>
          <a:p>
            <a:r>
              <a:rPr lang="ru-RU" b="1" dirty="0">
                <a:solidFill>
                  <a:schemeClr val="bg1"/>
                </a:solidFill>
              </a:rPr>
              <a:t>15%</a:t>
            </a:r>
          </a:p>
        </p:txBody>
      </p:sp>
      <p:sp>
        <p:nvSpPr>
          <p:cNvPr id="11" name="TextBox 10">
            <a:extLst>
              <a:ext uri="{FF2B5EF4-FFF2-40B4-BE49-F238E27FC236}">
                <a16:creationId xmlns:a16="http://schemas.microsoft.com/office/drawing/2014/main" id="{70CC80FD-118D-4063-967A-09F697C3D60B}"/>
              </a:ext>
            </a:extLst>
          </p:cNvPr>
          <p:cNvSpPr txBox="1"/>
          <p:nvPr/>
        </p:nvSpPr>
        <p:spPr>
          <a:xfrm>
            <a:off x="5194819" y="5555196"/>
            <a:ext cx="6550090" cy="646331"/>
          </a:xfrm>
          <a:prstGeom prst="rect">
            <a:avLst/>
          </a:prstGeom>
          <a:noFill/>
        </p:spPr>
        <p:txBody>
          <a:bodyPr wrap="square">
            <a:spAutoFit/>
          </a:bodyPr>
          <a:lstStyle/>
          <a:p>
            <a:r>
              <a:rPr lang="ru-RU" b="1" dirty="0"/>
              <a:t>гражданские</a:t>
            </a:r>
          </a:p>
          <a:p>
            <a:r>
              <a:rPr lang="ru-RU" b="1" dirty="0"/>
              <a:t>споры</a:t>
            </a:r>
          </a:p>
        </p:txBody>
      </p:sp>
      <p:sp>
        <p:nvSpPr>
          <p:cNvPr id="13" name="TextBox 12">
            <a:extLst>
              <a:ext uri="{FF2B5EF4-FFF2-40B4-BE49-F238E27FC236}">
                <a16:creationId xmlns:a16="http://schemas.microsoft.com/office/drawing/2014/main" id="{A74133B3-47D7-4270-87FC-14C2B22C3C5A}"/>
              </a:ext>
            </a:extLst>
          </p:cNvPr>
          <p:cNvSpPr txBox="1"/>
          <p:nvPr/>
        </p:nvSpPr>
        <p:spPr>
          <a:xfrm>
            <a:off x="6309827" y="3495845"/>
            <a:ext cx="6461448" cy="646331"/>
          </a:xfrm>
          <a:prstGeom prst="rect">
            <a:avLst/>
          </a:prstGeom>
          <a:noFill/>
        </p:spPr>
        <p:txBody>
          <a:bodyPr wrap="square">
            <a:spAutoFit/>
          </a:bodyPr>
          <a:lstStyle/>
          <a:p>
            <a:r>
              <a:rPr lang="ru-RU" b="1" dirty="0">
                <a:solidFill>
                  <a:schemeClr val="bg1"/>
                </a:solidFill>
              </a:rPr>
              <a:t>5%</a:t>
            </a:r>
          </a:p>
          <a:p>
            <a:r>
              <a:rPr lang="ru-RU" b="1" dirty="0" err="1">
                <a:solidFill>
                  <a:schemeClr val="bg1"/>
                </a:solidFill>
              </a:rPr>
              <a:t>адм</a:t>
            </a:r>
            <a:endParaRPr lang="ru-RU" b="1" dirty="0">
              <a:solidFill>
                <a:schemeClr val="bg1"/>
              </a:solidFill>
            </a:endParaRPr>
          </a:p>
        </p:txBody>
      </p:sp>
    </p:spTree>
    <p:extLst>
      <p:ext uri="{BB962C8B-B14F-4D97-AF65-F5344CB8AC3E}">
        <p14:creationId xmlns:p14="http://schemas.microsoft.com/office/powerpoint/2010/main" val="4149096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6D9112-817D-41CD-8DA7-E8E3E7586F11}"/>
              </a:ext>
            </a:extLst>
          </p:cNvPr>
          <p:cNvSpPr>
            <a:spLocks noGrp="1"/>
          </p:cNvSpPr>
          <p:nvPr>
            <p:ph type="title"/>
          </p:nvPr>
        </p:nvSpPr>
        <p:spPr/>
        <p:txBody>
          <a:bodyPr/>
          <a:lstStyle/>
          <a:p>
            <a:endParaRPr lang="ru-RU" dirty="0"/>
          </a:p>
        </p:txBody>
      </p:sp>
      <p:pic>
        <p:nvPicPr>
          <p:cNvPr id="6" name="Объект 5">
            <a:extLst>
              <a:ext uri="{FF2B5EF4-FFF2-40B4-BE49-F238E27FC236}">
                <a16:creationId xmlns:a16="http://schemas.microsoft.com/office/drawing/2014/main" id="{D6698F44-82FF-4260-8084-DF38642C9AD4}"/>
              </a:ext>
            </a:extLst>
          </p:cNvPr>
          <p:cNvPicPr>
            <a:picLocks noGrp="1" noChangeAspect="1"/>
          </p:cNvPicPr>
          <p:nvPr>
            <p:ph idx="1"/>
          </p:nvPr>
        </p:nvPicPr>
        <p:blipFill>
          <a:blip r:embed="rId2"/>
          <a:stretch>
            <a:fillRect/>
          </a:stretch>
        </p:blipFill>
        <p:spPr>
          <a:xfrm>
            <a:off x="519405" y="3135554"/>
            <a:ext cx="6828773" cy="3126933"/>
          </a:xfrm>
          <a:prstGeom prst="rect">
            <a:avLst/>
          </a:prstGeom>
        </p:spPr>
      </p:pic>
      <p:sp>
        <p:nvSpPr>
          <p:cNvPr id="5" name="TextBox 4">
            <a:extLst>
              <a:ext uri="{FF2B5EF4-FFF2-40B4-BE49-F238E27FC236}">
                <a16:creationId xmlns:a16="http://schemas.microsoft.com/office/drawing/2014/main" id="{931329FB-1BA2-4931-8948-93934E2E2E25}"/>
              </a:ext>
            </a:extLst>
          </p:cNvPr>
          <p:cNvSpPr txBox="1"/>
          <p:nvPr/>
        </p:nvSpPr>
        <p:spPr>
          <a:xfrm>
            <a:off x="747684" y="457678"/>
            <a:ext cx="7752503" cy="2308324"/>
          </a:xfrm>
          <a:prstGeom prst="rect">
            <a:avLst/>
          </a:prstGeom>
          <a:noFill/>
        </p:spPr>
        <p:txBody>
          <a:bodyPr wrap="square">
            <a:spAutoFit/>
          </a:bodyPr>
          <a:lstStyle/>
          <a:p>
            <a:pPr indent="449580" algn="just"/>
            <a:r>
              <a:rPr lang="ru-RU" kern="50" dirty="0">
                <a:effectLst/>
                <a:ea typeface="Times New Roman" panose="02020603050405020304" pitchFamily="18" charset="0"/>
              </a:rPr>
              <a:t>В Школе медиаторов МПЦ обучено более 1900 медиаторов</a:t>
            </a:r>
            <a:r>
              <a:rPr lang="ru-RU" kern="0" dirty="0">
                <a:ea typeface="Times New Roman" panose="02020603050405020304" pitchFamily="18" charset="0"/>
              </a:rPr>
              <a:t>. </a:t>
            </a:r>
            <a:endParaRPr lang="ru-RU" kern="0" dirty="0">
              <a:effectLst/>
              <a:ea typeface="Times New Roman" panose="02020603050405020304" pitchFamily="18" charset="0"/>
            </a:endParaRPr>
          </a:p>
          <a:p>
            <a:pPr indent="449580" algn="just"/>
            <a:r>
              <a:rPr lang="ru-RU" kern="0" dirty="0">
                <a:effectLst/>
                <a:ea typeface="Times New Roman" panose="02020603050405020304" pitchFamily="18" charset="0"/>
              </a:rPr>
              <a:t>Медиаторы обучаются </a:t>
            </a:r>
            <a:r>
              <a:rPr lang="ru-RU" kern="50" dirty="0">
                <a:effectLst/>
                <a:ea typeface="Times New Roman" panose="02020603050405020304" pitchFamily="18" charset="0"/>
              </a:rPr>
              <a:t>на государственном и русском языках по авторским программам тренеров-медиаторов, которыми разработаны также методические пособия с образцами документов медиаторов и сборники нормативно-правовых актов по медиации. </a:t>
            </a:r>
          </a:p>
          <a:p>
            <a:pPr indent="449580" algn="just"/>
            <a:r>
              <a:rPr lang="ru-RU" kern="50" dirty="0">
                <a:effectLst/>
                <a:ea typeface="Times New Roman" panose="02020603050405020304" pitchFamily="18" charset="0"/>
              </a:rPr>
              <a:t>Преподаватели  Центра являются практикующими медиаторами со стажем более 10 лет, они прошли обучение по </a:t>
            </a:r>
            <a:r>
              <a:rPr lang="ru-RU" kern="50" dirty="0" err="1">
                <a:effectLst/>
                <a:ea typeface="Times New Roman" panose="02020603050405020304" pitchFamily="18" charset="0"/>
              </a:rPr>
              <a:t>супервизии</a:t>
            </a:r>
            <a:r>
              <a:rPr lang="ru-RU" kern="50" dirty="0">
                <a:effectLst/>
                <a:ea typeface="Times New Roman" panose="02020603050405020304" pitchFamily="18" charset="0"/>
              </a:rPr>
              <a:t> и другим темам у тренеров Болгарии, Испании, США, Великобритании, Украины.</a:t>
            </a:r>
          </a:p>
        </p:txBody>
      </p:sp>
      <p:pic>
        <p:nvPicPr>
          <p:cNvPr id="7" name="Рисунок 6">
            <a:extLst>
              <a:ext uri="{FF2B5EF4-FFF2-40B4-BE49-F238E27FC236}">
                <a16:creationId xmlns:a16="http://schemas.microsoft.com/office/drawing/2014/main" id="{9457B985-CA9B-4ADA-995D-9A7BE589804D}"/>
              </a:ext>
            </a:extLst>
          </p:cNvPr>
          <p:cNvPicPr>
            <a:picLocks noChangeAspect="1"/>
          </p:cNvPicPr>
          <p:nvPr/>
        </p:nvPicPr>
        <p:blipFill>
          <a:blip r:embed="rId3"/>
          <a:stretch>
            <a:fillRect/>
          </a:stretch>
        </p:blipFill>
        <p:spPr>
          <a:xfrm>
            <a:off x="8594270" y="550431"/>
            <a:ext cx="3078325" cy="4775599"/>
          </a:xfrm>
          <a:prstGeom prst="rect">
            <a:avLst/>
          </a:prstGeom>
        </p:spPr>
      </p:pic>
    </p:spTree>
    <p:extLst>
      <p:ext uri="{BB962C8B-B14F-4D97-AF65-F5344CB8AC3E}">
        <p14:creationId xmlns:p14="http://schemas.microsoft.com/office/powerpoint/2010/main" val="3503182846"/>
      </p:ext>
    </p:extLst>
  </p:cSld>
  <p:clrMapOvr>
    <a:masterClrMapping/>
  </p:clrMapOvr>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1701</TotalTime>
  <Words>1570</Words>
  <Application>Microsoft Office PowerPoint</Application>
  <PresentationFormat>Широкоэкранный</PresentationFormat>
  <Paragraphs>122</Paragraphs>
  <Slides>19</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19</vt:i4>
      </vt:variant>
    </vt:vector>
  </HeadingPairs>
  <TitlesOfParts>
    <vt:vector size="24" baseType="lpstr">
      <vt:lpstr>Arial</vt:lpstr>
      <vt:lpstr>Calibri</vt:lpstr>
      <vt:lpstr>Calibri Light</vt:lpstr>
      <vt:lpstr>Times New Roman</vt:lpstr>
      <vt:lpstr>Office Theme</vt:lpstr>
      <vt:lpstr>   </vt:lpstr>
      <vt:lpstr>РОО «Международный  правозащитный центр» (далее МПЦ) создан в 1997 г. и успешно осуществляет свою правовую и медиативную деятельность на протяжении 27 лет.    </vt:lpstr>
      <vt:lpstr>Жакупов Жандильда Ажигалиевич   Президент РОО «Международный правозащитный Центр» Генеральный директор  ОЮЛ «Ассоциация медиаторов Казахстана» тренер-медиатор международного класса Председатель Центрально-Азиатского консорциума медиаторов Учредитель Евразийского союза медиаторов (СНГ) Лектор Академии государственного управления при Президенте РК Член рабочих групп Парламента РК Председатель Совета медиации города Алматы Ассамблеи народа Казахстана магистр права, автор проекта Е-mediation имеет 4 государственные награды от Президента РК и медали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Темы реализованных за 13 лет проектов МПЦ самостоятельно и в партнерстве: </vt:lpstr>
      <vt:lpstr>При МПЦ также действует Центр повышения квалификации для проведения открытых и корпоративных тренингов для физических и юридических лиц по следующим темам: - Искусство ведения переговоров - Профайлинг - Актуальные вопросы применения трудового законодательства и основы медиации для согласительных комиссий - Экстремальные переговоры - Тайм-менеджмент - Лидерство и командообразование - Антикоррупционный комплаенс - Стратегический менеджмент и другие. </vt:lpstr>
      <vt:lpstr>Презентация PowerPoint</vt:lpstr>
      <vt:lpstr>Международный опыт проведения медиаций и Сингапурская конвенция</vt:lpstr>
      <vt:lpstr>Предложения по сотрудничеству</vt:lpstr>
      <vt:lpstr> Международный правозащитный центр Центр медиации Школа медиации и переговоров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Принципы медиации</dc:title>
  <dc:creator>Жакупов Жандильда</dc:creator>
  <cp:lastModifiedBy>Аида Заманбекова</cp:lastModifiedBy>
  <cp:revision>460</cp:revision>
  <dcterms:created xsi:type="dcterms:W3CDTF">2018-11-12T12:08:58Z</dcterms:created>
  <dcterms:modified xsi:type="dcterms:W3CDTF">2024-03-19T10:09:59Z</dcterms:modified>
</cp:coreProperties>
</file>